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4"/>
  </p:notesMasterIdLst>
  <p:handoutMasterIdLst>
    <p:handoutMasterId r:id="rId25"/>
  </p:handoutMasterIdLst>
  <p:sldIdLst>
    <p:sldId id="358" r:id="rId2"/>
    <p:sldId id="359" r:id="rId3"/>
    <p:sldId id="375" r:id="rId4"/>
    <p:sldId id="376" r:id="rId5"/>
    <p:sldId id="377" r:id="rId6"/>
    <p:sldId id="378" r:id="rId7"/>
    <p:sldId id="379" r:id="rId8"/>
    <p:sldId id="381" r:id="rId9"/>
    <p:sldId id="380" r:id="rId10"/>
    <p:sldId id="382" r:id="rId11"/>
    <p:sldId id="383" r:id="rId12"/>
    <p:sldId id="360" r:id="rId13"/>
    <p:sldId id="361" r:id="rId14"/>
    <p:sldId id="362" r:id="rId15"/>
    <p:sldId id="384" r:id="rId16"/>
    <p:sldId id="363" r:id="rId17"/>
    <p:sldId id="364" r:id="rId18"/>
    <p:sldId id="365" r:id="rId19"/>
    <p:sldId id="385" r:id="rId20"/>
    <p:sldId id="386" r:id="rId21"/>
    <p:sldId id="387" r:id="rId22"/>
    <p:sldId id="374" r:id="rId23"/>
  </p:sldIdLst>
  <p:sldSz cx="9144000" cy="6858000" type="screen4x3"/>
  <p:notesSz cx="6858000" cy="9153525"/>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106" y="-90"/>
      </p:cViewPr>
      <p:guideLst>
        <p:guide orient="horz" pos="288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0"/>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t" anchorCtr="0" compatLnSpc="1">
            <a:prstTxWarp prst="textNoShape">
              <a:avLst/>
            </a:prstTxWarp>
          </a:bodyPr>
          <a:lstStyle>
            <a:lvl1pPr>
              <a:defRPr sz="1200"/>
            </a:lvl1pPr>
          </a:lstStyle>
          <a:p>
            <a:pPr>
              <a:defRPr/>
            </a:pPr>
            <a:endParaRPr lang="en-US" altLang="en-US" dirty="0"/>
          </a:p>
        </p:txBody>
      </p:sp>
      <p:sp>
        <p:nvSpPr>
          <p:cNvPr id="23555" name="Rectangle 3"/>
          <p:cNvSpPr>
            <a:spLocks noGrp="1" noChangeArrowheads="1"/>
          </p:cNvSpPr>
          <p:nvPr>
            <p:ph type="dt" sz="quarter" idx="1"/>
          </p:nvPr>
        </p:nvSpPr>
        <p:spPr bwMode="auto">
          <a:xfrm>
            <a:off x="3884027" y="0"/>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t" anchorCtr="0" compatLnSpc="1">
            <a:prstTxWarp prst="textNoShape">
              <a:avLst/>
            </a:prstTxWarp>
          </a:bodyPr>
          <a:lstStyle>
            <a:lvl1pPr algn="r">
              <a:defRPr sz="1200"/>
            </a:lvl1pPr>
          </a:lstStyle>
          <a:p>
            <a:pPr>
              <a:defRPr/>
            </a:pPr>
            <a:endParaRPr lang="en-US" altLang="en-US" dirty="0"/>
          </a:p>
        </p:txBody>
      </p:sp>
      <p:sp>
        <p:nvSpPr>
          <p:cNvPr id="23556" name="Rectangle 4"/>
          <p:cNvSpPr>
            <a:spLocks noGrp="1" noChangeArrowheads="1"/>
          </p:cNvSpPr>
          <p:nvPr>
            <p:ph type="ftr" sz="quarter" idx="2"/>
          </p:nvPr>
        </p:nvSpPr>
        <p:spPr bwMode="auto">
          <a:xfrm>
            <a:off x="1" y="8693973"/>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b" anchorCtr="0" compatLnSpc="1">
            <a:prstTxWarp prst="textNoShape">
              <a:avLst/>
            </a:prstTxWarp>
          </a:bodyPr>
          <a:lstStyle>
            <a:lvl1pPr>
              <a:defRPr sz="1200"/>
            </a:lvl1pPr>
          </a:lstStyle>
          <a:p>
            <a:pPr>
              <a:defRPr/>
            </a:pPr>
            <a:endParaRPr lang="en-US" altLang="en-US" dirty="0"/>
          </a:p>
        </p:txBody>
      </p:sp>
      <p:sp>
        <p:nvSpPr>
          <p:cNvPr id="23557" name="Rectangle 5"/>
          <p:cNvSpPr>
            <a:spLocks noGrp="1" noChangeArrowheads="1"/>
          </p:cNvSpPr>
          <p:nvPr>
            <p:ph type="sldNum" sz="quarter" idx="3"/>
          </p:nvPr>
        </p:nvSpPr>
        <p:spPr bwMode="auto">
          <a:xfrm>
            <a:off x="3884027" y="8693973"/>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b" anchorCtr="0" compatLnSpc="1">
            <a:prstTxWarp prst="textNoShape">
              <a:avLst/>
            </a:prstTxWarp>
          </a:bodyPr>
          <a:lstStyle>
            <a:lvl1pPr algn="r">
              <a:defRPr sz="1200"/>
            </a:lvl1pPr>
          </a:lstStyle>
          <a:p>
            <a:pPr>
              <a:defRPr/>
            </a:pPr>
            <a:fld id="{2CA49D43-C670-4837-BE50-0A46712129C5}" type="slidenum">
              <a:rPr lang="en-US" altLang="en-US"/>
              <a:pPr>
                <a:defRPr/>
              </a:pPr>
              <a:t>‹#›</a:t>
            </a:fld>
            <a:endParaRPr lang="en-US" altLang="en-US" dirty="0"/>
          </a:p>
        </p:txBody>
      </p:sp>
    </p:spTree>
    <p:extLst>
      <p:ext uri="{BB962C8B-B14F-4D97-AF65-F5344CB8AC3E}">
        <p14:creationId xmlns:p14="http://schemas.microsoft.com/office/powerpoint/2010/main" val="1813815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t" anchorCtr="0" compatLnSpc="1">
            <a:prstTxWarp prst="textNoShape">
              <a:avLst/>
            </a:prstTxWarp>
          </a:bodyPr>
          <a:lstStyle>
            <a:lvl1pPr>
              <a:defRPr sz="1200"/>
            </a:lvl1pPr>
          </a:lstStyle>
          <a:p>
            <a:pPr>
              <a:defRPr/>
            </a:pPr>
            <a:endParaRPr lang="en-US" altLang="en-US" dirty="0"/>
          </a:p>
        </p:txBody>
      </p:sp>
      <p:sp>
        <p:nvSpPr>
          <p:cNvPr id="22531" name="Rectangle 3"/>
          <p:cNvSpPr>
            <a:spLocks noGrp="1" noChangeArrowheads="1"/>
          </p:cNvSpPr>
          <p:nvPr>
            <p:ph type="dt" idx="1"/>
          </p:nvPr>
        </p:nvSpPr>
        <p:spPr bwMode="auto">
          <a:xfrm>
            <a:off x="3884027" y="0"/>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t" anchorCtr="0" compatLnSpc="1">
            <a:prstTxWarp prst="textNoShape">
              <a:avLst/>
            </a:prstTxWarp>
          </a:bodyPr>
          <a:lstStyle>
            <a:lvl1pPr algn="r">
              <a:defRPr sz="1200"/>
            </a:lvl1pPr>
          </a:lstStyle>
          <a:p>
            <a:pPr>
              <a:defRPr/>
            </a:pPr>
            <a:endParaRPr lang="en-US" altLang="en-US" dirty="0"/>
          </a:p>
        </p:txBody>
      </p:sp>
      <p:sp>
        <p:nvSpPr>
          <p:cNvPr id="22532" name="Rectangle 4"/>
          <p:cNvSpPr>
            <a:spLocks noGrp="1" noRot="1" noChangeAspect="1" noChangeArrowheads="1" noTextEdit="1"/>
          </p:cNvSpPr>
          <p:nvPr>
            <p:ph type="sldImg" idx="2"/>
          </p:nvPr>
        </p:nvSpPr>
        <p:spPr bwMode="auto">
          <a:xfrm>
            <a:off x="1139825" y="685800"/>
            <a:ext cx="4578350" cy="34337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89776" tIns="44888" rIns="89776" bIns="44888" numCol="1" anchor="ctr" anchorCtr="0" compatLnSpc="1">
            <a:prstTxWarp prst="textNoShape">
              <a:avLst/>
            </a:prstTxWarp>
          </a:bodyPr>
          <a:lstStyle/>
          <a:p>
            <a:pPr lvl="0"/>
            <a:endParaRPr lang="en-US" noProof="0" dirty="0" smtClean="0"/>
          </a:p>
        </p:txBody>
      </p:sp>
      <p:sp>
        <p:nvSpPr>
          <p:cNvPr id="22533" name="Rectangle 5"/>
          <p:cNvSpPr>
            <a:spLocks noGrp="1" noChangeArrowheads="1"/>
          </p:cNvSpPr>
          <p:nvPr>
            <p:ph type="body" sz="quarter" idx="3"/>
          </p:nvPr>
        </p:nvSpPr>
        <p:spPr bwMode="auto">
          <a:xfrm>
            <a:off x="686421" y="4348550"/>
            <a:ext cx="5485158" cy="4118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2534" name="Rectangle 6"/>
          <p:cNvSpPr>
            <a:spLocks noGrp="1" noChangeArrowheads="1"/>
          </p:cNvSpPr>
          <p:nvPr>
            <p:ph type="ftr" sz="quarter" idx="4"/>
          </p:nvPr>
        </p:nvSpPr>
        <p:spPr bwMode="auto">
          <a:xfrm>
            <a:off x="1" y="8693973"/>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b" anchorCtr="0" compatLnSpc="1">
            <a:prstTxWarp prst="textNoShape">
              <a:avLst/>
            </a:prstTxWarp>
          </a:bodyPr>
          <a:lstStyle>
            <a:lvl1pPr>
              <a:defRPr sz="1200"/>
            </a:lvl1pPr>
          </a:lstStyle>
          <a:p>
            <a:pPr>
              <a:defRPr/>
            </a:pPr>
            <a:endParaRPr lang="en-US" altLang="en-US" dirty="0"/>
          </a:p>
        </p:txBody>
      </p:sp>
      <p:sp>
        <p:nvSpPr>
          <p:cNvPr id="22535" name="Rectangle 7"/>
          <p:cNvSpPr>
            <a:spLocks noGrp="1" noChangeArrowheads="1"/>
          </p:cNvSpPr>
          <p:nvPr>
            <p:ph type="sldNum" sz="quarter" idx="5"/>
          </p:nvPr>
        </p:nvSpPr>
        <p:spPr bwMode="auto">
          <a:xfrm>
            <a:off x="3884027" y="8693973"/>
            <a:ext cx="2972421" cy="45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76" tIns="44888" rIns="89776" bIns="44888" numCol="1" anchor="b" anchorCtr="0" compatLnSpc="1">
            <a:prstTxWarp prst="textNoShape">
              <a:avLst/>
            </a:prstTxWarp>
          </a:bodyPr>
          <a:lstStyle>
            <a:lvl1pPr algn="r">
              <a:defRPr sz="1200"/>
            </a:lvl1pPr>
          </a:lstStyle>
          <a:p>
            <a:pPr>
              <a:defRPr/>
            </a:pPr>
            <a:fld id="{D569F882-BC57-4DA0-A4A9-358950D0E250}" type="slidenum">
              <a:rPr lang="en-US" altLang="en-US"/>
              <a:pPr>
                <a:defRPr/>
              </a:pPr>
              <a:t>‹#›</a:t>
            </a:fld>
            <a:endParaRPr lang="en-US" altLang="en-US" dirty="0"/>
          </a:p>
        </p:txBody>
      </p:sp>
    </p:spTree>
    <p:extLst>
      <p:ext uri="{BB962C8B-B14F-4D97-AF65-F5344CB8AC3E}">
        <p14:creationId xmlns:p14="http://schemas.microsoft.com/office/powerpoint/2010/main" val="720526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noFill/>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p:spPr>
        <p:txBody>
          <a:bodyPr/>
          <a:lstStyle/>
          <a:p>
            <a:pPr eaLnBrk="1" hangingPunct="1"/>
            <a:endParaRPr lang="en-US" altLang="en-US" dirty="0" smtClean="0"/>
          </a:p>
        </p:txBody>
      </p:sp>
      <p:sp>
        <p:nvSpPr>
          <p:cNvPr id="450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29428" indent="-280549" eaLnBrk="0" hangingPunct="0">
              <a:spcBef>
                <a:spcPct val="30000"/>
              </a:spcBef>
              <a:defRPr sz="1200">
                <a:solidFill>
                  <a:schemeClr val="tx1"/>
                </a:solidFill>
                <a:latin typeface="Arial" charset="0"/>
              </a:defRPr>
            </a:lvl2pPr>
            <a:lvl3pPr marL="1122197" indent="-224439" eaLnBrk="0" hangingPunct="0">
              <a:spcBef>
                <a:spcPct val="30000"/>
              </a:spcBef>
              <a:defRPr sz="1200">
                <a:solidFill>
                  <a:schemeClr val="tx1"/>
                </a:solidFill>
                <a:latin typeface="Arial" charset="0"/>
              </a:defRPr>
            </a:lvl3pPr>
            <a:lvl4pPr marL="1571076" indent="-224439" eaLnBrk="0" hangingPunct="0">
              <a:spcBef>
                <a:spcPct val="30000"/>
              </a:spcBef>
              <a:defRPr sz="1200">
                <a:solidFill>
                  <a:schemeClr val="tx1"/>
                </a:solidFill>
                <a:latin typeface="Arial" charset="0"/>
              </a:defRPr>
            </a:lvl4pPr>
            <a:lvl5pPr marL="2019955" indent="-224439" eaLnBrk="0" hangingPunct="0">
              <a:spcBef>
                <a:spcPct val="30000"/>
              </a:spcBef>
              <a:defRPr sz="1200">
                <a:solidFill>
                  <a:schemeClr val="tx1"/>
                </a:solidFill>
                <a:latin typeface="Arial" charset="0"/>
              </a:defRPr>
            </a:lvl5pPr>
            <a:lvl6pPr marL="2468834" indent="-224439" eaLnBrk="0" fontAlgn="base" hangingPunct="0">
              <a:spcBef>
                <a:spcPct val="30000"/>
              </a:spcBef>
              <a:spcAft>
                <a:spcPct val="0"/>
              </a:spcAft>
              <a:defRPr sz="1200">
                <a:solidFill>
                  <a:schemeClr val="tx1"/>
                </a:solidFill>
                <a:latin typeface="Arial" charset="0"/>
              </a:defRPr>
            </a:lvl6pPr>
            <a:lvl7pPr marL="2917713" indent="-224439" eaLnBrk="0" fontAlgn="base" hangingPunct="0">
              <a:spcBef>
                <a:spcPct val="30000"/>
              </a:spcBef>
              <a:spcAft>
                <a:spcPct val="0"/>
              </a:spcAft>
              <a:defRPr sz="1200">
                <a:solidFill>
                  <a:schemeClr val="tx1"/>
                </a:solidFill>
                <a:latin typeface="Arial" charset="0"/>
              </a:defRPr>
            </a:lvl7pPr>
            <a:lvl8pPr marL="3366592" indent="-224439" eaLnBrk="0" fontAlgn="base" hangingPunct="0">
              <a:spcBef>
                <a:spcPct val="30000"/>
              </a:spcBef>
              <a:spcAft>
                <a:spcPct val="0"/>
              </a:spcAft>
              <a:defRPr sz="1200">
                <a:solidFill>
                  <a:schemeClr val="tx1"/>
                </a:solidFill>
                <a:latin typeface="Arial" charset="0"/>
              </a:defRPr>
            </a:lvl8pPr>
            <a:lvl9pPr marL="3815471" indent="-22443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C15DFB-BECC-4978-81B1-FDB2A5411C27}" type="slidenum">
              <a:rPr lang="en-US" altLang="en-US" smtClean="0"/>
              <a:pPr eaLnBrk="1" hangingPunct="1">
                <a:spcBef>
                  <a:spcPct val="0"/>
                </a:spcBef>
              </a:pPr>
              <a:t>1</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noFill/>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p:spPr>
        <p:txBody>
          <a:bodyPr/>
          <a:lstStyle/>
          <a:p>
            <a:pPr eaLnBrk="1" hangingPunct="1"/>
            <a:endParaRPr lang="en-US" altLang="en-US" dirty="0" smtClean="0"/>
          </a:p>
        </p:txBody>
      </p:sp>
      <p:sp>
        <p:nvSpPr>
          <p:cNvPr id="450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29428" indent="-280549" eaLnBrk="0" hangingPunct="0">
              <a:spcBef>
                <a:spcPct val="30000"/>
              </a:spcBef>
              <a:defRPr sz="1200">
                <a:solidFill>
                  <a:schemeClr val="tx1"/>
                </a:solidFill>
                <a:latin typeface="Arial" charset="0"/>
              </a:defRPr>
            </a:lvl2pPr>
            <a:lvl3pPr marL="1122197" indent="-224439" eaLnBrk="0" hangingPunct="0">
              <a:spcBef>
                <a:spcPct val="30000"/>
              </a:spcBef>
              <a:defRPr sz="1200">
                <a:solidFill>
                  <a:schemeClr val="tx1"/>
                </a:solidFill>
                <a:latin typeface="Arial" charset="0"/>
              </a:defRPr>
            </a:lvl3pPr>
            <a:lvl4pPr marL="1571076" indent="-224439" eaLnBrk="0" hangingPunct="0">
              <a:spcBef>
                <a:spcPct val="30000"/>
              </a:spcBef>
              <a:defRPr sz="1200">
                <a:solidFill>
                  <a:schemeClr val="tx1"/>
                </a:solidFill>
                <a:latin typeface="Arial" charset="0"/>
              </a:defRPr>
            </a:lvl4pPr>
            <a:lvl5pPr marL="2019955" indent="-224439" eaLnBrk="0" hangingPunct="0">
              <a:spcBef>
                <a:spcPct val="30000"/>
              </a:spcBef>
              <a:defRPr sz="1200">
                <a:solidFill>
                  <a:schemeClr val="tx1"/>
                </a:solidFill>
                <a:latin typeface="Arial" charset="0"/>
              </a:defRPr>
            </a:lvl5pPr>
            <a:lvl6pPr marL="2468834" indent="-224439" eaLnBrk="0" fontAlgn="base" hangingPunct="0">
              <a:spcBef>
                <a:spcPct val="30000"/>
              </a:spcBef>
              <a:spcAft>
                <a:spcPct val="0"/>
              </a:spcAft>
              <a:defRPr sz="1200">
                <a:solidFill>
                  <a:schemeClr val="tx1"/>
                </a:solidFill>
                <a:latin typeface="Arial" charset="0"/>
              </a:defRPr>
            </a:lvl6pPr>
            <a:lvl7pPr marL="2917713" indent="-224439" eaLnBrk="0" fontAlgn="base" hangingPunct="0">
              <a:spcBef>
                <a:spcPct val="30000"/>
              </a:spcBef>
              <a:spcAft>
                <a:spcPct val="0"/>
              </a:spcAft>
              <a:defRPr sz="1200">
                <a:solidFill>
                  <a:schemeClr val="tx1"/>
                </a:solidFill>
                <a:latin typeface="Arial" charset="0"/>
              </a:defRPr>
            </a:lvl7pPr>
            <a:lvl8pPr marL="3366592" indent="-224439" eaLnBrk="0" fontAlgn="base" hangingPunct="0">
              <a:spcBef>
                <a:spcPct val="30000"/>
              </a:spcBef>
              <a:spcAft>
                <a:spcPct val="0"/>
              </a:spcAft>
              <a:defRPr sz="1200">
                <a:solidFill>
                  <a:schemeClr val="tx1"/>
                </a:solidFill>
                <a:latin typeface="Arial" charset="0"/>
              </a:defRPr>
            </a:lvl8pPr>
            <a:lvl9pPr marL="3815471" indent="-22443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C15DFB-BECC-4978-81B1-FDB2A5411C27}" type="slidenum">
              <a:rPr lang="en-US" altLang="en-US" smtClean="0"/>
              <a:pPr eaLnBrk="1" hangingPunct="1">
                <a:spcBef>
                  <a:spcPct val="0"/>
                </a:spcBef>
              </a:pPr>
              <a:t>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457200" y="121920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 y="2706688"/>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1219200"/>
            <a:ext cx="82296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7677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457200" y="27305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66725" y="1406525"/>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5394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457200" y="263525"/>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141605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8618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457200" y="27305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466725" y="1406525"/>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6977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69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4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73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26113" y="5943600"/>
            <a:ext cx="311308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1" r:id="rId5"/>
    <p:sldLayoutId id="2147483762" r:id="rId6"/>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35006D"/>
          </a:solidFill>
          <a:latin typeface="Tahoma" panose="020B0604030504040204" pitchFamily="34" charset="0"/>
          <a:ea typeface="Tahoma" panose="020B0604030504040204" pitchFamily="34" charset="0"/>
          <a:cs typeface="Tahoma" panose="020B0604030504040204" pitchFamily="34" charset="0"/>
        </a:defRPr>
      </a:lvl1pPr>
      <a:lvl2pPr algn="ctr" rtl="0" eaLnBrk="0" fontAlgn="base" hangingPunct="0">
        <a:spcBef>
          <a:spcPct val="0"/>
        </a:spcBef>
        <a:spcAft>
          <a:spcPct val="0"/>
        </a:spcAft>
        <a:defRPr sz="3600" b="1">
          <a:solidFill>
            <a:srgbClr val="35006D"/>
          </a:solidFill>
          <a:latin typeface="Tahoma" pitchFamily="34" charset="0"/>
          <a:cs typeface="Tahoma" pitchFamily="34" charset="0"/>
        </a:defRPr>
      </a:lvl2pPr>
      <a:lvl3pPr algn="ctr" rtl="0" eaLnBrk="0" fontAlgn="base" hangingPunct="0">
        <a:spcBef>
          <a:spcPct val="0"/>
        </a:spcBef>
        <a:spcAft>
          <a:spcPct val="0"/>
        </a:spcAft>
        <a:defRPr sz="3600" b="1">
          <a:solidFill>
            <a:srgbClr val="35006D"/>
          </a:solidFill>
          <a:latin typeface="Tahoma" pitchFamily="34" charset="0"/>
          <a:cs typeface="Tahoma" pitchFamily="34" charset="0"/>
        </a:defRPr>
      </a:lvl3pPr>
      <a:lvl4pPr algn="ctr" rtl="0" eaLnBrk="0" fontAlgn="base" hangingPunct="0">
        <a:spcBef>
          <a:spcPct val="0"/>
        </a:spcBef>
        <a:spcAft>
          <a:spcPct val="0"/>
        </a:spcAft>
        <a:defRPr sz="3600" b="1">
          <a:solidFill>
            <a:srgbClr val="35006D"/>
          </a:solidFill>
          <a:latin typeface="Tahoma" pitchFamily="34" charset="0"/>
          <a:cs typeface="Tahoma" pitchFamily="34" charset="0"/>
        </a:defRPr>
      </a:lvl4pPr>
      <a:lvl5pPr algn="ctr" rtl="0" eaLnBrk="0" fontAlgn="base" hangingPunct="0">
        <a:spcBef>
          <a:spcPct val="0"/>
        </a:spcBef>
        <a:spcAft>
          <a:spcPct val="0"/>
        </a:spcAft>
        <a:defRPr sz="3600" b="1">
          <a:solidFill>
            <a:srgbClr val="35006D"/>
          </a:solidFill>
          <a:latin typeface="Tahoma" pitchFamily="34" charset="0"/>
          <a:cs typeface="Tahoma" pitchFamily="34" charset="0"/>
        </a:defRPr>
      </a:lvl5pPr>
      <a:lvl6pPr marL="457200" algn="ctr" rtl="0" fontAlgn="base">
        <a:spcBef>
          <a:spcPct val="0"/>
        </a:spcBef>
        <a:spcAft>
          <a:spcPct val="0"/>
        </a:spcAft>
        <a:defRPr sz="3600" b="1">
          <a:solidFill>
            <a:srgbClr val="35006D"/>
          </a:solidFill>
          <a:latin typeface="Tahoma" pitchFamily="34" charset="0"/>
          <a:cs typeface="Tahoma" pitchFamily="34" charset="0"/>
        </a:defRPr>
      </a:lvl6pPr>
      <a:lvl7pPr marL="914400" algn="ctr" rtl="0" fontAlgn="base">
        <a:spcBef>
          <a:spcPct val="0"/>
        </a:spcBef>
        <a:spcAft>
          <a:spcPct val="0"/>
        </a:spcAft>
        <a:defRPr sz="3600" b="1">
          <a:solidFill>
            <a:srgbClr val="35006D"/>
          </a:solidFill>
          <a:latin typeface="Tahoma" pitchFamily="34" charset="0"/>
          <a:cs typeface="Tahoma" pitchFamily="34" charset="0"/>
        </a:defRPr>
      </a:lvl7pPr>
      <a:lvl8pPr marL="1371600" algn="ctr" rtl="0" fontAlgn="base">
        <a:spcBef>
          <a:spcPct val="0"/>
        </a:spcBef>
        <a:spcAft>
          <a:spcPct val="0"/>
        </a:spcAft>
        <a:defRPr sz="3600" b="1">
          <a:solidFill>
            <a:srgbClr val="35006D"/>
          </a:solidFill>
          <a:latin typeface="Tahoma" pitchFamily="34" charset="0"/>
          <a:cs typeface="Tahoma" pitchFamily="34" charset="0"/>
        </a:defRPr>
      </a:lvl8pPr>
      <a:lvl9pPr marL="1828800" algn="ctr" rtl="0" fontAlgn="base">
        <a:spcBef>
          <a:spcPct val="0"/>
        </a:spcBef>
        <a:spcAft>
          <a:spcPct val="0"/>
        </a:spcAft>
        <a:defRPr sz="3600" b="1">
          <a:solidFill>
            <a:srgbClr val="35006D"/>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563563" y="355600"/>
            <a:ext cx="8001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spcBef>
                <a:spcPct val="20000"/>
              </a:spcBef>
              <a:buFont typeface="Arial" charset="0"/>
              <a:buChar char="•"/>
              <a:defRPr sz="24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4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4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4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4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9pPr>
          </a:lstStyle>
          <a:p>
            <a:pPr algn="ctr">
              <a:spcBef>
                <a:spcPct val="55000"/>
              </a:spcBef>
              <a:buNone/>
            </a:pPr>
            <a:r>
              <a:rPr lang="en-US" altLang="en-US" b="1" u="sng" dirty="0" smtClean="0">
                <a:solidFill>
                  <a:srgbClr val="35006D"/>
                </a:solidFill>
              </a:rPr>
              <a:t>Premarital Agreements as a Tool to Protect Family Wealth</a:t>
            </a:r>
            <a:r>
              <a:rPr lang="en-US" altLang="en-US" sz="5400" b="1" dirty="0">
                <a:solidFill>
                  <a:srgbClr val="35006D"/>
                </a:solidFill>
              </a:rPr>
              <a:t/>
            </a:r>
            <a:br>
              <a:rPr lang="en-US" altLang="en-US" sz="5400" b="1" dirty="0">
                <a:solidFill>
                  <a:srgbClr val="35006D"/>
                </a:solidFill>
              </a:rPr>
            </a:br>
            <a:r>
              <a:rPr lang="en-US" altLang="en-US" sz="4000" b="1" dirty="0">
                <a:latin typeface="Arial" charset="0"/>
              </a:rPr>
              <a:t/>
            </a:r>
            <a:br>
              <a:rPr lang="en-US" altLang="en-US" sz="4000" b="1" dirty="0">
                <a:latin typeface="Arial" charset="0"/>
              </a:rPr>
            </a:br>
            <a:r>
              <a:rPr lang="en-US" altLang="en-US" sz="2000" b="1" dirty="0">
                <a:latin typeface="Arial" charset="0"/>
              </a:rPr>
              <a:t/>
            </a:r>
            <a:br>
              <a:rPr lang="en-US" altLang="en-US" sz="2000" b="1" dirty="0">
                <a:latin typeface="Arial" charset="0"/>
              </a:rPr>
            </a:br>
            <a:r>
              <a:rPr lang="en-US" altLang="en-US" sz="1400" b="1" dirty="0"/>
              <a:t>by</a:t>
            </a:r>
          </a:p>
          <a:p>
            <a:pPr algn="ctr">
              <a:spcBef>
                <a:spcPct val="0"/>
              </a:spcBef>
              <a:buFontTx/>
              <a:buNone/>
            </a:pPr>
            <a:r>
              <a:rPr lang="en-US" altLang="en-US" sz="1400" b="1" dirty="0" smtClean="0"/>
              <a:t>Jessica L. Broderick</a:t>
            </a:r>
            <a:r>
              <a:rPr lang="en-US" altLang="en-US" sz="1400" b="1" dirty="0"/>
              <a:t/>
            </a:r>
            <a:br>
              <a:rPr lang="en-US" altLang="en-US" sz="1400" b="1" dirty="0"/>
            </a:br>
            <a:r>
              <a:rPr lang="en-US" altLang="en-US" sz="1400" b="1" dirty="0"/>
              <a:t>Sherman &amp; Howard L.L.C.</a:t>
            </a:r>
          </a:p>
          <a:p>
            <a:pPr algn="ctr">
              <a:spcBef>
                <a:spcPct val="0"/>
              </a:spcBef>
              <a:buFontTx/>
              <a:buNone/>
            </a:pPr>
            <a:r>
              <a:rPr lang="en-US" altLang="en-US" sz="1400" b="1" dirty="0"/>
              <a:t>633 17</a:t>
            </a:r>
            <a:r>
              <a:rPr lang="en-US" altLang="en-US" sz="1400" b="1" baseline="30000" dirty="0"/>
              <a:t>th</a:t>
            </a:r>
            <a:r>
              <a:rPr lang="en-US" altLang="en-US" sz="1400" b="1" dirty="0"/>
              <a:t> Street, Suite 3000</a:t>
            </a:r>
          </a:p>
          <a:p>
            <a:pPr algn="ctr">
              <a:spcBef>
                <a:spcPct val="0"/>
              </a:spcBef>
              <a:buFontTx/>
              <a:buNone/>
            </a:pPr>
            <a:r>
              <a:rPr lang="en-US" altLang="en-US" sz="1400" b="1" dirty="0"/>
              <a:t>Denver, CO 80202</a:t>
            </a:r>
          </a:p>
          <a:p>
            <a:pPr algn="ctr">
              <a:spcBef>
                <a:spcPct val="0"/>
              </a:spcBef>
              <a:buFontTx/>
              <a:buNone/>
            </a:pPr>
            <a:r>
              <a:rPr lang="en-US" altLang="en-US" sz="1400" b="1" dirty="0" smtClean="0"/>
              <a:t>jbroderick@shermanhoward.com</a:t>
            </a:r>
            <a:endParaRPr lang="en-US" altLang="en-US" sz="1400" b="1" dirty="0"/>
          </a:p>
          <a:p>
            <a:pPr algn="ctr">
              <a:spcBef>
                <a:spcPct val="0"/>
              </a:spcBef>
              <a:buFontTx/>
              <a:buNone/>
            </a:pPr>
            <a:r>
              <a:rPr lang="en-US" altLang="en-US" sz="1400" b="1" dirty="0"/>
              <a:t>         Tel.  </a:t>
            </a:r>
            <a:r>
              <a:rPr lang="en-US" altLang="en-US" sz="1400" b="1" dirty="0" smtClean="0"/>
              <a:t>303-299-8446</a:t>
            </a:r>
            <a:r>
              <a:rPr lang="en-US" altLang="en-US" sz="1800" b="1" dirty="0"/>
              <a:t>	</a:t>
            </a:r>
          </a:p>
          <a:p>
            <a:pPr algn="ctr">
              <a:spcBef>
                <a:spcPct val="0"/>
              </a:spcBef>
              <a:buFontTx/>
              <a:buNone/>
            </a:pPr>
            <a:endParaRPr lang="en-US" altLang="en-US" sz="1800" b="1" dirty="0">
              <a:latin typeface="Arial" charset="0"/>
            </a:endParaRPr>
          </a:p>
        </p:txBody>
      </p:sp>
      <p:sp>
        <p:nvSpPr>
          <p:cNvPr id="25603" name="Text Box 8"/>
          <p:cNvSpPr txBox="1">
            <a:spLocks noChangeArrowheads="1"/>
          </p:cNvSpPr>
          <p:nvPr/>
        </p:nvSpPr>
        <p:spPr bwMode="auto">
          <a:xfrm>
            <a:off x="1935163" y="3657600"/>
            <a:ext cx="52578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24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4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4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4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4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9pPr>
          </a:lstStyle>
          <a:p>
            <a:pPr algn="ctr" eaLnBrk="1" hangingPunct="1">
              <a:spcBef>
                <a:spcPts val="1800"/>
              </a:spcBef>
              <a:buFontTx/>
              <a:buNone/>
            </a:pPr>
            <a:r>
              <a:rPr lang="en-US" altLang="en-US" sz="1800" dirty="0" smtClean="0">
                <a:ea typeface="Tahoma" panose="020B0604030504040204" pitchFamily="34" charset="0"/>
              </a:rPr>
              <a:t>April 21, 2017</a:t>
            </a:r>
            <a:endParaRPr lang="en-US" altLang="en-US" sz="1800" dirty="0">
              <a:ea typeface="Tahoma" panose="020B0604030504040204" pitchFamily="34" charset="0"/>
            </a:endParaRPr>
          </a:p>
        </p:txBody>
      </p:sp>
    </p:spTree>
    <p:extLst>
      <p:ext uri="{BB962C8B-B14F-4D97-AF65-F5344CB8AC3E}">
        <p14:creationId xmlns:p14="http://schemas.microsoft.com/office/powerpoint/2010/main" val="335560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Premarital and Marital Agreements Act – Enforcement</a:t>
            </a:r>
          </a:p>
        </p:txBody>
      </p:sp>
      <p:sp>
        <p:nvSpPr>
          <p:cNvPr id="3" name="Content Placeholder 2"/>
          <p:cNvSpPr>
            <a:spLocks noGrp="1"/>
          </p:cNvSpPr>
          <p:nvPr>
            <p:ph idx="1"/>
          </p:nvPr>
        </p:nvSpPr>
        <p:spPr/>
        <p:txBody>
          <a:bodyPr>
            <a:normAutofit lnSpcReduction="10000"/>
          </a:bodyPr>
          <a:lstStyle/>
          <a:p>
            <a:pPr marL="457200" indent="-457200" eaLnBrk="1" hangingPunct="1">
              <a:spcAft>
                <a:spcPct val="20000"/>
              </a:spcAft>
              <a:buFont typeface="Wingdings" pitchFamily="2" charset="2"/>
              <a:buChar char="u"/>
            </a:pPr>
            <a:r>
              <a:rPr lang="en-US" altLang="en-US" dirty="0" smtClean="0"/>
              <a:t>Adequate financial disclosure:</a:t>
            </a:r>
            <a:endParaRPr lang="en-US" altLang="en-US" dirty="0"/>
          </a:p>
          <a:p>
            <a:pPr marL="977900" lvl="1" indent="-406400" eaLnBrk="1" hangingPunct="1">
              <a:spcAft>
                <a:spcPct val="20000"/>
              </a:spcAft>
            </a:pPr>
            <a:r>
              <a:rPr lang="en-US" altLang="en-US" sz="2000" dirty="0" smtClean="0"/>
              <a:t>Reasonably accurate description and good-faith estimate of value of property, liabilities, and income of other party; </a:t>
            </a:r>
            <a:r>
              <a:rPr lang="en-US" altLang="en-US" sz="2000" u="sng" dirty="0" smtClean="0"/>
              <a:t>or</a:t>
            </a:r>
            <a:endParaRPr lang="en-US" altLang="en-US" sz="2000" u="sng" dirty="0"/>
          </a:p>
          <a:p>
            <a:pPr marL="977900" lvl="1" indent="-406400" eaLnBrk="1" hangingPunct="1">
              <a:spcAft>
                <a:spcPct val="20000"/>
              </a:spcAft>
            </a:pPr>
            <a:r>
              <a:rPr lang="en-US" altLang="en-US" sz="2000" dirty="0" smtClean="0"/>
              <a:t>Has adequate knowledge or reasonable basis for having adequate knowledge of information described above.</a:t>
            </a:r>
          </a:p>
          <a:p>
            <a:pPr marL="571500" lvl="1" indent="0" eaLnBrk="1" hangingPunct="1">
              <a:spcAft>
                <a:spcPct val="20000"/>
              </a:spcAft>
              <a:buNone/>
            </a:pPr>
            <a:r>
              <a:rPr lang="en-US" altLang="en-US" sz="2000" dirty="0" smtClean="0"/>
              <a:t>(C.R.S. § 14-2-309(4))</a:t>
            </a:r>
            <a:endParaRPr lang="en-US" altLang="en-US" sz="2000" dirty="0"/>
          </a:p>
          <a:p>
            <a:pPr marL="457200" indent="-457200" eaLnBrk="1" hangingPunct="1">
              <a:spcAft>
                <a:spcPct val="20000"/>
              </a:spcAft>
              <a:buFont typeface="Wingdings" pitchFamily="2" charset="2"/>
              <a:buChar char="u"/>
            </a:pPr>
            <a:r>
              <a:rPr lang="en-US" altLang="en-US" dirty="0"/>
              <a:t>Practice </a:t>
            </a:r>
            <a:r>
              <a:rPr lang="en-US" altLang="en-US" dirty="0" smtClean="0"/>
              <a:t>pointers for negotiating agreement:</a:t>
            </a:r>
            <a:endParaRPr lang="en-US" altLang="en-US" dirty="0"/>
          </a:p>
          <a:p>
            <a:pPr marL="977900" lvl="1" indent="-406400" eaLnBrk="1" hangingPunct="1">
              <a:spcAft>
                <a:spcPct val="20000"/>
              </a:spcAft>
            </a:pPr>
            <a:r>
              <a:rPr lang="en-US" altLang="en-US" sz="2000" dirty="0" smtClean="0"/>
              <a:t>Consider including financial statement even if other party has adequate knowledge of finances.</a:t>
            </a:r>
            <a:endParaRPr lang="en-US" altLang="en-US" sz="2000" dirty="0"/>
          </a:p>
          <a:p>
            <a:pPr marL="977900" lvl="1" indent="-406400" eaLnBrk="1" hangingPunct="1">
              <a:spcAft>
                <a:spcPct val="20000"/>
              </a:spcAft>
            </a:pPr>
            <a:r>
              <a:rPr lang="en-US" altLang="en-US" sz="2000" dirty="0" smtClean="0"/>
              <a:t>Disclose irrevocable trusts created by third parties of which a party to the agreement is a beneficiary.</a:t>
            </a:r>
          </a:p>
          <a:p>
            <a:pPr marL="977900" lvl="1" indent="-406400" eaLnBrk="1" hangingPunct="1">
              <a:spcAft>
                <a:spcPct val="20000"/>
              </a:spcAft>
            </a:pPr>
            <a:r>
              <a:rPr lang="en-US" altLang="en-US" sz="2000" dirty="0" smtClean="0"/>
              <a:t>Mention potential of substantial inheritance.</a:t>
            </a:r>
            <a:endParaRPr lang="en-US" altLang="en-US" sz="2000" dirty="0"/>
          </a:p>
        </p:txBody>
      </p:sp>
    </p:spTree>
    <p:extLst>
      <p:ext uri="{BB962C8B-B14F-4D97-AF65-F5344CB8AC3E}">
        <p14:creationId xmlns:p14="http://schemas.microsoft.com/office/powerpoint/2010/main" val="98934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Premarital and Marital Agreements Act – Enforcement</a:t>
            </a:r>
          </a:p>
        </p:txBody>
      </p:sp>
      <p:sp>
        <p:nvSpPr>
          <p:cNvPr id="3" name="Content Placeholder 2"/>
          <p:cNvSpPr>
            <a:spLocks noGrp="1"/>
          </p:cNvSpPr>
          <p:nvPr>
            <p:ph idx="1"/>
          </p:nvPr>
        </p:nvSpPr>
        <p:spPr/>
        <p:txBody>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Wild card – maintenance and attorney fee provisions</a:t>
            </a:r>
            <a:endParaRPr lang="en-US" altLang="en-US" dirty="0"/>
          </a:p>
          <a:p>
            <a:pPr marL="977900" lvl="1" indent="-406400" eaLnBrk="1" hangingPunct="1">
              <a:spcAft>
                <a:spcPct val="20000"/>
              </a:spcAft>
            </a:pPr>
            <a:r>
              <a:rPr lang="en-US" altLang="en-US" sz="2000" dirty="0" smtClean="0"/>
              <a:t>These may be unenforceable to the extent they are </a:t>
            </a:r>
            <a:r>
              <a:rPr lang="en-US" altLang="en-US" sz="2000" u="sng" dirty="0" smtClean="0"/>
              <a:t>unconscionable</a:t>
            </a:r>
            <a:r>
              <a:rPr lang="en-US" altLang="en-US" sz="2000" dirty="0" smtClean="0"/>
              <a:t> at the time of enforcement.</a:t>
            </a:r>
          </a:p>
          <a:p>
            <a:pPr marL="977900" lvl="1" indent="-406400" eaLnBrk="1" hangingPunct="1">
              <a:spcAft>
                <a:spcPct val="20000"/>
              </a:spcAft>
            </a:pPr>
            <a:r>
              <a:rPr lang="en-US" altLang="en-US" sz="2000" dirty="0" smtClean="0"/>
              <a:t>Unconscionability decided by court as matter of law.</a:t>
            </a:r>
          </a:p>
          <a:p>
            <a:pPr marL="571500" lvl="1" indent="0" eaLnBrk="1" hangingPunct="1">
              <a:spcAft>
                <a:spcPct val="20000"/>
              </a:spcAft>
              <a:buNone/>
            </a:pPr>
            <a:r>
              <a:rPr lang="en-US" altLang="en-US" sz="2000" dirty="0"/>
              <a:t>(C.R.S. § </a:t>
            </a:r>
            <a:r>
              <a:rPr lang="en-US" altLang="en-US" sz="2000" dirty="0" smtClean="0"/>
              <a:t>14-2-309(5))</a:t>
            </a:r>
            <a:endParaRPr lang="en-US" altLang="en-US" sz="2000" dirty="0"/>
          </a:p>
          <a:p>
            <a:pPr marL="457200" indent="-457200" eaLnBrk="1" hangingPunct="1">
              <a:spcAft>
                <a:spcPct val="20000"/>
              </a:spcAft>
              <a:buFont typeface="Wingdings" pitchFamily="2" charset="2"/>
              <a:buChar char="u"/>
            </a:pPr>
            <a:r>
              <a:rPr lang="en-US" altLang="en-US" dirty="0"/>
              <a:t>Practice pointers for negotiating agreement:</a:t>
            </a:r>
          </a:p>
          <a:p>
            <a:pPr marL="977900" lvl="1" indent="-406400" eaLnBrk="1" hangingPunct="1">
              <a:spcAft>
                <a:spcPct val="20000"/>
              </a:spcAft>
            </a:pPr>
            <a:r>
              <a:rPr lang="en-US" altLang="en-US" sz="2000" dirty="0" smtClean="0"/>
              <a:t>Inform client that these provisions may be unenforceable.</a:t>
            </a:r>
            <a:endParaRPr lang="en-US" altLang="en-US" sz="2000" dirty="0"/>
          </a:p>
          <a:p>
            <a:pPr marL="977900" lvl="1" indent="-406400" eaLnBrk="1" hangingPunct="1">
              <a:spcAft>
                <a:spcPct val="20000"/>
              </a:spcAft>
            </a:pPr>
            <a:r>
              <a:rPr lang="en-US" altLang="en-US" sz="2000" dirty="0" smtClean="0"/>
              <a:t>Tie to property settlement in agreement?</a:t>
            </a:r>
            <a:endParaRPr lang="en-US" altLang="en-US" sz="2000" dirty="0"/>
          </a:p>
          <a:p>
            <a:endParaRPr lang="en-US" dirty="0"/>
          </a:p>
        </p:txBody>
      </p:sp>
    </p:spTree>
    <p:extLst>
      <p:ext uri="{BB962C8B-B14F-4D97-AF65-F5344CB8AC3E}">
        <p14:creationId xmlns:p14="http://schemas.microsoft.com/office/powerpoint/2010/main" val="2082037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Client Profiles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514350" indent="-514350" eaLnBrk="1" hangingPunct="1">
              <a:spcAft>
                <a:spcPct val="20000"/>
              </a:spcAft>
              <a:buFont typeface="+mj-lt"/>
              <a:buAutoNum type="arabicPeriod"/>
            </a:pPr>
            <a:r>
              <a:rPr lang="en-US" altLang="en-US" sz="2600" dirty="0" smtClean="0"/>
              <a:t>First marriage. Husband expects to inherit substantial assets from parents. Husband already is a beneficiary of several irrevocable trusts, although he has minimal assets in his own name.</a:t>
            </a:r>
          </a:p>
          <a:p>
            <a:pPr marL="514350" indent="-514350" eaLnBrk="1" hangingPunct="1">
              <a:spcAft>
                <a:spcPct val="20000"/>
              </a:spcAft>
              <a:buFont typeface="+mj-lt"/>
              <a:buAutoNum type="arabicPeriod"/>
            </a:pPr>
            <a:r>
              <a:rPr lang="en-US" altLang="en-US" sz="2600" dirty="0" smtClean="0"/>
              <a:t>First marriage. Wife’s family has a successful family business. Wife works full-time in the business and may take over someday. </a:t>
            </a:r>
          </a:p>
          <a:p>
            <a:pPr marL="514350" indent="-514350" eaLnBrk="1" hangingPunct="1">
              <a:spcAft>
                <a:spcPct val="20000"/>
              </a:spcAft>
              <a:buFont typeface="+mj-lt"/>
              <a:buAutoNum type="arabicPeriod"/>
            </a:pPr>
            <a:r>
              <a:rPr lang="en-US" altLang="en-US" sz="2600" dirty="0" smtClean="0"/>
              <a:t>First marriage. Wife is entrepreneur and owns successful business.</a:t>
            </a:r>
          </a:p>
          <a:p>
            <a:pPr marL="514350" indent="-514350" eaLnBrk="1" hangingPunct="1">
              <a:spcAft>
                <a:spcPct val="20000"/>
              </a:spcAft>
              <a:buFont typeface="+mj-lt"/>
              <a:buAutoNum type="arabicPeriod"/>
            </a:pPr>
            <a:r>
              <a:rPr lang="en-US" altLang="en-US" sz="2600" dirty="0" smtClean="0"/>
              <a:t>Second marriage. Both spouses will retire soon. Husband has greater assets that he wants to pass on to his children.</a:t>
            </a:r>
          </a:p>
          <a:p>
            <a:endParaRPr lang="en-US" dirty="0"/>
          </a:p>
        </p:txBody>
      </p:sp>
    </p:spTree>
    <p:extLst>
      <p:ext uri="{BB962C8B-B14F-4D97-AF65-F5344CB8AC3E}">
        <p14:creationId xmlns:p14="http://schemas.microsoft.com/office/powerpoint/2010/main" val="1593897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Typical Client Profile #1: Beneficiary of Family Wealth</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eaLnBrk="1" hangingPunct="1">
              <a:spcAft>
                <a:spcPct val="20000"/>
              </a:spcAft>
              <a:buFont typeface="Wingdings" pitchFamily="2" charset="2"/>
              <a:buChar char="u"/>
            </a:pPr>
            <a:r>
              <a:rPr lang="en-US" altLang="en-US" dirty="0" smtClean="0"/>
              <a:t>With first marriages, young couples typically don’t want a “what’s mine is mine” agreement.</a:t>
            </a:r>
          </a:p>
          <a:p>
            <a:pPr marL="457200" indent="-457200" eaLnBrk="1" hangingPunct="1">
              <a:spcAft>
                <a:spcPct val="20000"/>
              </a:spcAft>
              <a:buFont typeface="Wingdings" pitchFamily="2" charset="2"/>
              <a:buChar char="u"/>
            </a:pPr>
            <a:r>
              <a:rPr lang="en-US" altLang="en-US" dirty="0" smtClean="0"/>
              <a:t>Minimally-invasive agreement. “What’s mine is ours, with a few exceptions.”</a:t>
            </a:r>
          </a:p>
          <a:p>
            <a:pPr marL="977900" lvl="1" indent="-406400" eaLnBrk="1" hangingPunct="1">
              <a:spcAft>
                <a:spcPct val="20000"/>
              </a:spcAft>
            </a:pPr>
            <a:r>
              <a:rPr lang="en-US" altLang="en-US" sz="2000" dirty="0" smtClean="0"/>
              <a:t>Expand Colorado definition of separate property to include income from and appreciation of separate property (including family property) during marriage.</a:t>
            </a:r>
          </a:p>
          <a:p>
            <a:pPr marL="977900" lvl="1" indent="-406400" eaLnBrk="1" hangingPunct="1">
              <a:spcAft>
                <a:spcPct val="20000"/>
              </a:spcAft>
            </a:pPr>
            <a:r>
              <a:rPr lang="en-US" altLang="en-US" sz="2000" dirty="0" smtClean="0"/>
              <a:t>Broad definition of “family property”: include trusts, distributions from trusts, closely-held businesses, other gifted or inherited assets.</a:t>
            </a:r>
          </a:p>
          <a:p>
            <a:pPr marL="977900" lvl="1" indent="-406400" eaLnBrk="1" hangingPunct="1">
              <a:spcAft>
                <a:spcPct val="20000"/>
              </a:spcAft>
            </a:pPr>
            <a:r>
              <a:rPr lang="en-US" altLang="en-US" sz="2000" dirty="0"/>
              <a:t>Prevent application of </a:t>
            </a:r>
            <a:r>
              <a:rPr lang="en-US" altLang="en-US" sz="2000" i="1" dirty="0" err="1"/>
              <a:t>Balanson</a:t>
            </a:r>
            <a:r>
              <a:rPr lang="en-US" altLang="en-US" sz="2000" i="1" dirty="0"/>
              <a:t> II</a:t>
            </a:r>
            <a:r>
              <a:rPr lang="en-US" altLang="en-US" sz="2000" dirty="0"/>
              <a:t> line of </a:t>
            </a:r>
            <a:r>
              <a:rPr lang="en-US" altLang="en-US" sz="2000" dirty="0" smtClean="0"/>
              <a:t>cases</a:t>
            </a:r>
          </a:p>
          <a:p>
            <a:pPr marL="977900" lvl="1" indent="-406400" eaLnBrk="1" hangingPunct="1">
              <a:spcAft>
                <a:spcPct val="20000"/>
              </a:spcAft>
            </a:pPr>
            <a:r>
              <a:rPr lang="en-US" altLang="en-US" sz="2000" dirty="0" smtClean="0"/>
              <a:t>Everything else is marital property.</a:t>
            </a:r>
          </a:p>
          <a:p>
            <a:pPr marL="977900" lvl="1" indent="-406400" eaLnBrk="1" hangingPunct="1">
              <a:spcAft>
                <a:spcPct val="20000"/>
              </a:spcAft>
            </a:pPr>
            <a:r>
              <a:rPr lang="en-US" altLang="en-US" sz="2000" dirty="0" smtClean="0"/>
              <a:t>Consider whether to include death provisions.</a:t>
            </a:r>
          </a:p>
          <a:p>
            <a:pPr marL="977900" lvl="1" indent="-406400" eaLnBrk="1" hangingPunct="1">
              <a:spcAft>
                <a:spcPct val="20000"/>
              </a:spcAft>
            </a:pPr>
            <a:r>
              <a:rPr lang="en-US" altLang="en-US" sz="2000" dirty="0" smtClean="0"/>
              <a:t>Maintenance waivers?</a:t>
            </a:r>
          </a:p>
        </p:txBody>
      </p:sp>
    </p:spTree>
    <p:extLst>
      <p:ext uri="{BB962C8B-B14F-4D97-AF65-F5344CB8AC3E}">
        <p14:creationId xmlns:p14="http://schemas.microsoft.com/office/powerpoint/2010/main" val="1513586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Typical Client </a:t>
            </a:r>
            <a:r>
              <a:rPr lang="en-US" dirty="0" smtClean="0"/>
              <a:t>Profile #1: </a:t>
            </a:r>
            <a:r>
              <a:rPr lang="en-US" dirty="0"/>
              <a:t>Beneficiary of Family Wealth</a:t>
            </a:r>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Example of “Family Property” Definition</a:t>
            </a:r>
            <a:r>
              <a:rPr lang="en-US" dirty="0" smtClean="0"/>
              <a:t> </a:t>
            </a:r>
            <a:endParaRPr lang="en-US" dirty="0"/>
          </a:p>
          <a:p>
            <a:pPr lvl="1"/>
            <a:endParaRPr lang="en-US" b="1" dirty="0" smtClean="0">
              <a:effectLst>
                <a:glow>
                  <a:srgbClr val="000000"/>
                </a:glow>
                <a:outerShdw sx="0" sy="0">
                  <a:srgbClr val="000000"/>
                </a:outerShdw>
                <a:reflection stA="0" endPos="0" fadeDir="0" sx="0" sy="0"/>
              </a:effectLst>
            </a:endParaRPr>
          </a:p>
          <a:p>
            <a:pPr marL="457200" lvl="1" indent="0">
              <a:buNone/>
            </a:pP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Property” means all property </a:t>
            </a:r>
            <a:r>
              <a:rPr lang="en-US" sz="2600" dirty="0" smtClean="0">
                <a:effectLst>
                  <a:glow>
                    <a:srgbClr val="000000"/>
                  </a:glow>
                  <a:outerShdw sx="0" sy="0">
                    <a:srgbClr val="000000"/>
                  </a:outerShdw>
                  <a:reflection stA="0" endPos="0" fadeDir="0" sx="0" sy="0"/>
                </a:effectLst>
                <a:latin typeface="+mj-lt"/>
              </a:rPr>
              <a:t>Sam </a:t>
            </a:r>
            <a:r>
              <a:rPr lang="en-US" sz="2600" dirty="0">
                <a:effectLst>
                  <a:glow>
                    <a:srgbClr val="000000"/>
                  </a:glow>
                  <a:outerShdw sx="0" sy="0">
                    <a:srgbClr val="000000"/>
                  </a:outerShdw>
                  <a:reflection stA="0" endPos="0" fadeDir="0" sx="0" sy="0"/>
                </a:effectLst>
                <a:latin typeface="+mj-lt"/>
              </a:rPr>
              <a:t>now owns or may hereafter acquire (a) by gift, devise, or inheritance from a member of the </a:t>
            </a:r>
            <a:r>
              <a:rPr lang="en-US" sz="2600" dirty="0" smtClean="0">
                <a:effectLst>
                  <a:glow>
                    <a:srgbClr val="000000"/>
                  </a:glow>
                  <a:outerShdw sx="0" sy="0">
                    <a:srgbClr val="000000"/>
                  </a:outerShdw>
                  <a:reflection stA="0" endPos="0" fadeDir="0" sx="0" sy="0"/>
                </a:effectLst>
                <a:latin typeface="+mj-lt"/>
              </a:rPr>
              <a:t>Smith Family</a:t>
            </a:r>
            <a:r>
              <a:rPr lang="en-US" sz="2600" dirty="0">
                <a:effectLst>
                  <a:glow>
                    <a:srgbClr val="000000"/>
                  </a:glow>
                  <a:outerShdw sx="0" sy="0">
                    <a:srgbClr val="000000"/>
                  </a:outerShdw>
                  <a:reflection stA="0" endPos="0" fadeDir="0" sx="0" sy="0"/>
                </a:effectLst>
                <a:latin typeface="+mj-lt"/>
              </a:rPr>
              <a:t>, (b) as a result of a beneficial interest in any trust created by a member of the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(c) as a result of the death of any member of the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or (d) as a result of the exercise of any power of appointment by any member of the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For this purpose,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Property shall include any Property held at any time in a trust created by a member of the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in which </a:t>
            </a:r>
            <a:r>
              <a:rPr lang="en-US" sz="2600" dirty="0" smtClean="0">
                <a:effectLst>
                  <a:glow>
                    <a:srgbClr val="000000"/>
                  </a:glow>
                  <a:outerShdw sx="0" sy="0">
                    <a:srgbClr val="000000"/>
                  </a:outerShdw>
                  <a:reflection stA="0" endPos="0" fadeDir="0" sx="0" sy="0"/>
                </a:effectLst>
                <a:latin typeface="+mj-lt"/>
              </a:rPr>
              <a:t>Sam </a:t>
            </a:r>
            <a:r>
              <a:rPr lang="en-US" sz="2600" dirty="0">
                <a:effectLst>
                  <a:glow>
                    <a:srgbClr val="000000"/>
                  </a:glow>
                  <a:outerShdw sx="0" sy="0">
                    <a:srgbClr val="000000"/>
                  </a:outerShdw>
                  <a:reflection stA="0" endPos="0" fadeDir="0" sx="0" sy="0"/>
                </a:effectLst>
                <a:latin typeface="+mj-lt"/>
              </a:rPr>
              <a:t>has any beneficial interest, vested or contingent (including, but not limited to, the trusts listed on the attachment to Exhibit A), or Property at any time received by </a:t>
            </a:r>
            <a:r>
              <a:rPr lang="en-US" sz="2600" dirty="0" smtClean="0">
                <a:effectLst>
                  <a:glow>
                    <a:srgbClr val="000000"/>
                  </a:glow>
                  <a:outerShdw sx="0" sy="0">
                    <a:srgbClr val="000000"/>
                  </a:outerShdw>
                  <a:reflection stA="0" endPos="0" fadeDir="0" sx="0" sy="0"/>
                </a:effectLst>
                <a:latin typeface="+mj-lt"/>
              </a:rPr>
              <a:t>Sam </a:t>
            </a:r>
            <a:r>
              <a:rPr lang="en-US" sz="2600" dirty="0">
                <a:effectLst>
                  <a:glow>
                    <a:srgbClr val="000000"/>
                  </a:glow>
                  <a:outerShdw sx="0" sy="0">
                    <a:srgbClr val="000000"/>
                  </a:outerShdw>
                  <a:reflection stA="0" endPos="0" fadeDir="0" sx="0" sy="0"/>
                </a:effectLst>
                <a:latin typeface="+mj-lt"/>
              </a:rPr>
              <a:t>as a distribution from any such trust, for any reason, whether or not such trust is now in existence or created after the effective date of this agreement.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Property shall also include any ownership interest in any corporation, limited liability company, partnership, or other entity that is majority owned or controlled, directly or indirectly, by members of the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For purposes of this agreement, the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Family” means all of the ancestors of </a:t>
            </a:r>
            <a:r>
              <a:rPr lang="en-US" sz="2600" dirty="0" smtClean="0">
                <a:effectLst>
                  <a:glow>
                    <a:srgbClr val="000000"/>
                  </a:glow>
                  <a:outerShdw sx="0" sy="0">
                    <a:srgbClr val="000000"/>
                  </a:outerShdw>
                  <a:reflection stA="0" endPos="0" fadeDir="0" sx="0" sy="0"/>
                </a:effectLst>
                <a:latin typeface="+mj-lt"/>
              </a:rPr>
              <a:t>Smith </a:t>
            </a:r>
            <a:r>
              <a:rPr lang="en-US" sz="2600" dirty="0">
                <a:effectLst>
                  <a:glow>
                    <a:srgbClr val="000000"/>
                  </a:glow>
                  <a:outerShdw sx="0" sy="0">
                    <a:srgbClr val="000000"/>
                  </a:outerShdw>
                  <a:reflection stA="0" endPos="0" fadeDir="0" sx="0" sy="0"/>
                </a:effectLst>
                <a:latin typeface="+mj-lt"/>
              </a:rPr>
              <a:t>and all of the descendants of any such ancestor, excluding </a:t>
            </a:r>
            <a:r>
              <a:rPr lang="en-US" sz="2600" dirty="0" smtClean="0">
                <a:effectLst>
                  <a:glow>
                    <a:srgbClr val="000000"/>
                  </a:glow>
                  <a:outerShdw sx="0" sy="0">
                    <a:srgbClr val="000000"/>
                  </a:outerShdw>
                  <a:reflection stA="0" endPos="0" fadeDir="0" sx="0" sy="0"/>
                </a:effectLst>
                <a:latin typeface="+mj-lt"/>
              </a:rPr>
              <a:t>Sam </a:t>
            </a:r>
            <a:r>
              <a:rPr lang="en-US" sz="2600" dirty="0">
                <a:effectLst>
                  <a:glow>
                    <a:srgbClr val="000000"/>
                  </a:glow>
                  <a:outerShdw sx="0" sy="0">
                    <a:srgbClr val="000000"/>
                  </a:outerShdw>
                  <a:reflection stA="0" endPos="0" fadeDir="0" sx="0" sy="0"/>
                </a:effectLst>
                <a:latin typeface="+mj-lt"/>
              </a:rPr>
              <a:t>himself</a:t>
            </a:r>
            <a:r>
              <a:rPr lang="en-US" sz="2600" dirty="0" smtClean="0">
                <a:effectLst>
                  <a:glow>
                    <a:srgbClr val="000000"/>
                  </a:glow>
                  <a:outerShdw sx="0" sy="0">
                    <a:srgbClr val="000000"/>
                  </a:outerShdw>
                  <a:reflection stA="0" endPos="0" fadeDir="0" sx="0" sy="0"/>
                </a:effectLst>
                <a:latin typeface="+mj-lt"/>
              </a:rPr>
              <a:t>.</a:t>
            </a:r>
            <a:endParaRPr lang="en-US" altLang="en-US" sz="2600" dirty="0" smtClean="0">
              <a:latin typeface="+mj-lt"/>
            </a:endParaRPr>
          </a:p>
          <a:p>
            <a:endParaRPr lang="en-US" dirty="0"/>
          </a:p>
        </p:txBody>
      </p:sp>
    </p:spTree>
    <p:extLst>
      <p:ext uri="{BB962C8B-B14F-4D97-AF65-F5344CB8AC3E}">
        <p14:creationId xmlns:p14="http://schemas.microsoft.com/office/powerpoint/2010/main" val="218540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Typical Client Profile #1: Beneficiary of Family Wealth</a:t>
            </a:r>
          </a:p>
        </p:txBody>
      </p:sp>
      <p:sp>
        <p:nvSpPr>
          <p:cNvPr id="3" name="Content Placeholder 2"/>
          <p:cNvSpPr>
            <a:spLocks noGrp="1"/>
          </p:cNvSpPr>
          <p:nvPr>
            <p:ph idx="1"/>
          </p:nvPr>
        </p:nvSpPr>
        <p:spPr/>
        <p:txBody>
          <a:bodyPr>
            <a:normAutofit fontScale="92500"/>
          </a:bodyPr>
          <a:lstStyle/>
          <a:p>
            <a:pPr marL="457200" indent="-457200" eaLnBrk="1" hangingPunct="1">
              <a:spcAft>
                <a:spcPct val="20000"/>
              </a:spcAft>
              <a:buFont typeface="Wingdings" pitchFamily="2" charset="2"/>
              <a:buChar char="u"/>
            </a:pPr>
            <a:r>
              <a:rPr lang="en-US" altLang="en-US" dirty="0" smtClean="0"/>
              <a:t>Prevent application of </a:t>
            </a:r>
            <a:r>
              <a:rPr lang="en-US" altLang="en-US" i="1" dirty="0" smtClean="0"/>
              <a:t>In re Marriage of </a:t>
            </a:r>
            <a:r>
              <a:rPr lang="en-US" altLang="en-US" i="1" dirty="0" err="1" smtClean="0"/>
              <a:t>Balanson</a:t>
            </a:r>
            <a:r>
              <a:rPr lang="en-US" altLang="en-US" dirty="0" smtClean="0"/>
              <a:t>, 25 P.3d 28 (Colo. 2001) (</a:t>
            </a:r>
            <a:r>
              <a:rPr lang="en-US" altLang="en-US" i="1" dirty="0" err="1" smtClean="0"/>
              <a:t>Balanson</a:t>
            </a:r>
            <a:r>
              <a:rPr lang="en-US" altLang="en-US" i="1" dirty="0" smtClean="0"/>
              <a:t> II</a:t>
            </a:r>
            <a:r>
              <a:rPr lang="en-US" altLang="en-US" dirty="0" smtClean="0"/>
              <a:t>) and subsequent cases.</a:t>
            </a:r>
            <a:endParaRPr lang="en-US" altLang="en-US" dirty="0"/>
          </a:p>
          <a:p>
            <a:pPr marL="457200" indent="-457200" eaLnBrk="1" hangingPunct="1">
              <a:spcAft>
                <a:spcPct val="20000"/>
              </a:spcAft>
              <a:buFont typeface="Wingdings" pitchFamily="2" charset="2"/>
              <a:buChar char="u"/>
            </a:pPr>
            <a:r>
              <a:rPr lang="en-US" altLang="en-US" dirty="0" smtClean="0"/>
              <a:t>In </a:t>
            </a:r>
            <a:r>
              <a:rPr lang="en-US" altLang="en-US" i="1" dirty="0" err="1" smtClean="0"/>
              <a:t>Balanson</a:t>
            </a:r>
            <a:r>
              <a:rPr lang="en-US" altLang="en-US" i="1" dirty="0" smtClean="0"/>
              <a:t> II</a:t>
            </a:r>
            <a:r>
              <a:rPr lang="en-US" altLang="en-US" dirty="0" smtClean="0"/>
              <a:t>, the Colorado Supreme Court held that a spouse’s remainder interest in a trust (subject to depletion during her father’s lifetime and divestment if she predeceased him) was a property interest for purposes of dissolution of marriage.</a:t>
            </a:r>
          </a:p>
          <a:p>
            <a:pPr marL="457200" indent="-457200" eaLnBrk="1" hangingPunct="1">
              <a:spcAft>
                <a:spcPct val="20000"/>
              </a:spcAft>
              <a:buFont typeface="Wingdings" pitchFamily="2" charset="2"/>
              <a:buChar char="u"/>
            </a:pPr>
            <a:r>
              <a:rPr lang="en-US" altLang="en-US" dirty="0" smtClean="0"/>
              <a:t>Case law in this area is slim, so effect of </a:t>
            </a:r>
            <a:r>
              <a:rPr lang="en-US" altLang="en-US" i="1" dirty="0" err="1" smtClean="0"/>
              <a:t>Balanson</a:t>
            </a:r>
            <a:r>
              <a:rPr lang="en-US" altLang="en-US" i="1" dirty="0" smtClean="0"/>
              <a:t> II</a:t>
            </a:r>
            <a:r>
              <a:rPr lang="en-US" altLang="en-US" dirty="0" smtClean="0"/>
              <a:t> and subsequent cases on particular trust is hard to predict.</a:t>
            </a:r>
          </a:p>
          <a:p>
            <a:pPr marL="457200" indent="-457200" eaLnBrk="1" hangingPunct="1">
              <a:spcAft>
                <a:spcPct val="20000"/>
              </a:spcAft>
              <a:buFont typeface="Wingdings" pitchFamily="2" charset="2"/>
              <a:buChar char="u"/>
            </a:pPr>
            <a:r>
              <a:rPr lang="en-US" altLang="en-US" dirty="0" smtClean="0"/>
              <a:t>Premarital agreement can provide that all trust interests are separate property.</a:t>
            </a:r>
            <a:endParaRPr lang="en-US" altLang="en-US" dirty="0"/>
          </a:p>
        </p:txBody>
      </p:sp>
    </p:spTree>
    <p:extLst>
      <p:ext uri="{BB962C8B-B14F-4D97-AF65-F5344CB8AC3E}">
        <p14:creationId xmlns:p14="http://schemas.microsoft.com/office/powerpoint/2010/main" val="1744030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dirty="0" smtClean="0"/>
              <a:t>Typical Client Profile #2: Employee of Family Business</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First marriage.</a:t>
            </a:r>
          </a:p>
          <a:p>
            <a:pPr marL="457200" indent="-457200" eaLnBrk="1" hangingPunct="1">
              <a:spcAft>
                <a:spcPct val="20000"/>
              </a:spcAft>
              <a:buFont typeface="Wingdings" pitchFamily="2" charset="2"/>
              <a:buChar char="u"/>
            </a:pPr>
            <a:r>
              <a:rPr lang="en-US" altLang="en-US" dirty="0" smtClean="0"/>
              <a:t>Beneficiary of family wealth + involved in family business.</a:t>
            </a:r>
            <a:endParaRPr lang="en-US" altLang="en-US" u="sng" dirty="0" smtClean="0"/>
          </a:p>
          <a:p>
            <a:pPr marL="977900" lvl="1" indent="-406400" eaLnBrk="1" hangingPunct="1">
              <a:spcAft>
                <a:spcPct val="20000"/>
              </a:spcAft>
            </a:pPr>
            <a:r>
              <a:rPr lang="en-US" altLang="en-US" sz="2000" dirty="0" smtClean="0"/>
              <a:t>Complicates protection of “family property” because “family property” is also primary source of earnings.</a:t>
            </a:r>
          </a:p>
          <a:p>
            <a:pPr marL="977900" lvl="1" indent="-406400" eaLnBrk="1" hangingPunct="1">
              <a:spcAft>
                <a:spcPct val="20000"/>
              </a:spcAft>
            </a:pPr>
            <a:r>
              <a:rPr lang="en-US" altLang="en-US" sz="2000" dirty="0" smtClean="0"/>
              <a:t>But want to prevent disruption to family business in case of divorce/death.</a:t>
            </a:r>
            <a:endParaRPr lang="en-US" altLang="en-US" sz="2000" dirty="0"/>
          </a:p>
          <a:p>
            <a:pPr marL="977900" lvl="1" indent="-406400" eaLnBrk="1" hangingPunct="1">
              <a:spcAft>
                <a:spcPct val="20000"/>
              </a:spcAft>
            </a:pPr>
            <a:r>
              <a:rPr lang="en-US" altLang="en-US" sz="2000" dirty="0" smtClean="0"/>
              <a:t>Consider marital property as including salary </a:t>
            </a:r>
            <a:r>
              <a:rPr lang="en-US" altLang="en-US" sz="2000" u="sng" dirty="0" smtClean="0"/>
              <a:t>and</a:t>
            </a:r>
            <a:r>
              <a:rPr lang="en-US" altLang="en-US" sz="2000" dirty="0" smtClean="0"/>
              <a:t> actual distributions/dividends from family business.</a:t>
            </a:r>
          </a:p>
          <a:p>
            <a:pPr marL="977900" lvl="1" indent="-406400" eaLnBrk="1" hangingPunct="1">
              <a:spcAft>
                <a:spcPct val="20000"/>
              </a:spcAft>
            </a:pPr>
            <a:r>
              <a:rPr lang="en-US" altLang="en-US" sz="2000" dirty="0" smtClean="0"/>
              <a:t>Or certain amount of income imputed as </a:t>
            </a:r>
            <a:r>
              <a:rPr lang="en-US" altLang="en-US" sz="2000" dirty="0"/>
              <a:t>marital property.</a:t>
            </a:r>
          </a:p>
          <a:p>
            <a:pPr marL="977900" lvl="1" indent="-406400" eaLnBrk="1" hangingPunct="1">
              <a:spcAft>
                <a:spcPct val="20000"/>
              </a:spcAft>
            </a:pPr>
            <a:endParaRPr lang="en-US" altLang="en-US" sz="2000" dirty="0"/>
          </a:p>
          <a:p>
            <a:endParaRPr lang="en-US" dirty="0"/>
          </a:p>
        </p:txBody>
      </p:sp>
    </p:spTree>
    <p:extLst>
      <p:ext uri="{BB962C8B-B14F-4D97-AF65-F5344CB8AC3E}">
        <p14:creationId xmlns:p14="http://schemas.microsoft.com/office/powerpoint/2010/main" val="2735075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Typical Client Profile </a:t>
            </a:r>
            <a:r>
              <a:rPr lang="en-US" dirty="0" smtClean="0"/>
              <a:t>#3: Entrepreneur</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First marriage.</a:t>
            </a:r>
          </a:p>
          <a:p>
            <a:pPr marL="457200" indent="-457200" eaLnBrk="1" hangingPunct="1">
              <a:spcAft>
                <a:spcPct val="20000"/>
              </a:spcAft>
              <a:buFont typeface="Wingdings" pitchFamily="2" charset="2"/>
              <a:buChar char="u"/>
            </a:pPr>
            <a:r>
              <a:rPr lang="en-US" altLang="en-US" dirty="0" smtClean="0"/>
              <a:t>Entrepreneur </a:t>
            </a:r>
            <a:r>
              <a:rPr lang="en-US" altLang="en-US" dirty="0"/>
              <a:t>who has interest(s) in closely-held business or </a:t>
            </a:r>
            <a:r>
              <a:rPr lang="en-US" altLang="en-US" dirty="0" smtClean="0"/>
              <a:t>businesses.</a:t>
            </a:r>
          </a:p>
          <a:p>
            <a:pPr marL="977900" lvl="1" indent="-406400" eaLnBrk="1" hangingPunct="1">
              <a:spcAft>
                <a:spcPct val="20000"/>
              </a:spcAft>
            </a:pPr>
            <a:r>
              <a:rPr lang="en-US" altLang="en-US" sz="2000" dirty="0" smtClean="0"/>
              <a:t>Again, </a:t>
            </a:r>
            <a:r>
              <a:rPr lang="en-US" altLang="en-US" sz="2000" dirty="0"/>
              <a:t>want to prevent disruption to </a:t>
            </a:r>
            <a:r>
              <a:rPr lang="en-US" altLang="en-US" sz="2000" dirty="0" smtClean="0"/>
              <a:t>business </a:t>
            </a:r>
            <a:r>
              <a:rPr lang="en-US" altLang="en-US" sz="2000" dirty="0"/>
              <a:t>in case of divorce/death</a:t>
            </a:r>
            <a:r>
              <a:rPr lang="en-US" altLang="en-US" sz="2000" dirty="0" smtClean="0"/>
              <a:t>.</a:t>
            </a:r>
          </a:p>
          <a:p>
            <a:pPr marL="977900" lvl="1" indent="-406400" eaLnBrk="1" hangingPunct="1">
              <a:spcAft>
                <a:spcPct val="20000"/>
              </a:spcAft>
            </a:pPr>
            <a:r>
              <a:rPr lang="en-US" altLang="en-US" sz="2000" dirty="0" smtClean="0"/>
              <a:t>Often in between “what’s mine is mine, with a few exceptions” and “what’s mine is ours, with a few exceptions”</a:t>
            </a:r>
            <a:endParaRPr lang="en-US" altLang="en-US" sz="2000" dirty="0"/>
          </a:p>
          <a:p>
            <a:pPr marL="977900" lvl="1" indent="-406400" eaLnBrk="1" hangingPunct="1">
              <a:spcAft>
                <a:spcPct val="20000"/>
              </a:spcAft>
            </a:pPr>
            <a:r>
              <a:rPr lang="en-US" altLang="en-US" sz="2000" dirty="0" smtClean="0"/>
              <a:t>Marital property </a:t>
            </a:r>
            <a:r>
              <a:rPr lang="en-US" altLang="en-US" sz="2000" dirty="0"/>
              <a:t>including salary </a:t>
            </a:r>
            <a:r>
              <a:rPr lang="en-US" altLang="en-US" sz="2000" u="sng" dirty="0"/>
              <a:t>and</a:t>
            </a:r>
            <a:r>
              <a:rPr lang="en-US" altLang="en-US" sz="2000" dirty="0"/>
              <a:t> </a:t>
            </a:r>
            <a:r>
              <a:rPr lang="en-US" altLang="en-US" sz="2000" dirty="0" smtClean="0"/>
              <a:t>actual distributions/dividends</a:t>
            </a:r>
            <a:r>
              <a:rPr lang="en-US" altLang="en-US" sz="2000" dirty="0"/>
              <a:t>.</a:t>
            </a:r>
          </a:p>
          <a:p>
            <a:pPr marL="977900" lvl="1" indent="-406400" eaLnBrk="1" hangingPunct="1">
              <a:spcAft>
                <a:spcPct val="20000"/>
              </a:spcAft>
            </a:pPr>
            <a:r>
              <a:rPr lang="en-US" altLang="en-US" sz="2000" dirty="0" smtClean="0"/>
              <a:t>Jointly </a:t>
            </a:r>
            <a:r>
              <a:rPr lang="en-US" altLang="en-US" sz="2000" dirty="0"/>
              <a:t>titled assets as marital </a:t>
            </a:r>
            <a:r>
              <a:rPr lang="en-US" altLang="en-US" sz="2000" dirty="0" smtClean="0"/>
              <a:t>property, plus property distribution at divorce/death to less wealthy spouse.</a:t>
            </a:r>
            <a:endParaRPr lang="en-US" altLang="en-US" sz="2000" dirty="0"/>
          </a:p>
        </p:txBody>
      </p:sp>
    </p:spTree>
    <p:extLst>
      <p:ext uri="{BB962C8B-B14F-4D97-AF65-F5344CB8AC3E}">
        <p14:creationId xmlns:p14="http://schemas.microsoft.com/office/powerpoint/2010/main" val="2749026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Typical Client Profile </a:t>
            </a:r>
            <a:r>
              <a:rPr lang="en-US" dirty="0" smtClean="0"/>
              <a:t>#4: Retiring Couple – Kids from Prior Marriage</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Second </a:t>
            </a:r>
            <a:r>
              <a:rPr lang="en-US" altLang="en-US" dirty="0"/>
              <a:t>marriage.</a:t>
            </a:r>
          </a:p>
          <a:p>
            <a:pPr marL="457200" indent="-457200" eaLnBrk="1" hangingPunct="1">
              <a:spcAft>
                <a:spcPct val="20000"/>
              </a:spcAft>
              <a:buFont typeface="Wingdings" pitchFamily="2" charset="2"/>
              <a:buChar char="u"/>
            </a:pPr>
            <a:r>
              <a:rPr lang="en-US" altLang="en-US" dirty="0" smtClean="0"/>
              <a:t>Want to preserve assets for own descendants.</a:t>
            </a:r>
            <a:endParaRPr lang="en-US" altLang="en-US" dirty="0"/>
          </a:p>
          <a:p>
            <a:pPr marL="977900" lvl="1" indent="-406400" eaLnBrk="1" hangingPunct="1">
              <a:spcAft>
                <a:spcPct val="20000"/>
              </a:spcAft>
            </a:pPr>
            <a:r>
              <a:rPr lang="en-US" altLang="en-US" sz="2000" dirty="0" smtClean="0"/>
              <a:t>Usually “what’s mine is mine, with a few exceptions.”</a:t>
            </a:r>
            <a:endParaRPr lang="en-US" altLang="en-US" sz="2000" dirty="0"/>
          </a:p>
          <a:p>
            <a:pPr marL="977900" lvl="1" indent="-406400" eaLnBrk="1" hangingPunct="1">
              <a:spcAft>
                <a:spcPct val="20000"/>
              </a:spcAft>
            </a:pPr>
            <a:r>
              <a:rPr lang="en-US" altLang="en-US" sz="2000" dirty="0" smtClean="0"/>
              <a:t>Property distribution to less wealthy spouse at divorce/death.</a:t>
            </a:r>
            <a:endParaRPr lang="en-US" altLang="en-US" sz="2000" dirty="0"/>
          </a:p>
          <a:p>
            <a:pPr marL="977900" lvl="1" indent="-406400" eaLnBrk="1" hangingPunct="1">
              <a:spcAft>
                <a:spcPct val="20000"/>
              </a:spcAft>
            </a:pPr>
            <a:r>
              <a:rPr lang="en-US" altLang="en-US" sz="2000" dirty="0" smtClean="0"/>
              <a:t>May provide for limited amount of maintenance.</a:t>
            </a:r>
          </a:p>
          <a:p>
            <a:pPr marL="977900" lvl="1" indent="-406400" eaLnBrk="1" hangingPunct="1">
              <a:spcAft>
                <a:spcPct val="20000"/>
              </a:spcAft>
            </a:pPr>
            <a:r>
              <a:rPr lang="en-US" altLang="en-US" sz="2000" dirty="0" smtClean="0"/>
              <a:t>May include gift transfers to less wealthy spouse during marriage.</a:t>
            </a:r>
            <a:endParaRPr lang="en-US" altLang="en-US" sz="2000" dirty="0"/>
          </a:p>
          <a:p>
            <a:pPr marL="977900" lvl="1" indent="-406400" eaLnBrk="1" hangingPunct="1">
              <a:spcAft>
                <a:spcPct val="20000"/>
              </a:spcAft>
            </a:pPr>
            <a:r>
              <a:rPr lang="en-US" altLang="en-US" sz="2000" dirty="0"/>
              <a:t>Jointly titled assets as marital </a:t>
            </a:r>
            <a:r>
              <a:rPr lang="en-US" altLang="en-US" sz="2000" dirty="0" smtClean="0"/>
              <a:t>property, or divided according to contribution?</a:t>
            </a:r>
            <a:endParaRPr lang="en-US" altLang="en-US" sz="2000" dirty="0"/>
          </a:p>
          <a:p>
            <a:endParaRPr lang="en-US" dirty="0"/>
          </a:p>
        </p:txBody>
      </p:sp>
    </p:spTree>
    <p:extLst>
      <p:ext uri="{BB962C8B-B14F-4D97-AF65-F5344CB8AC3E}">
        <p14:creationId xmlns:p14="http://schemas.microsoft.com/office/powerpoint/2010/main" val="899809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Premarital Agreements and Estate Planning</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Parties can waive rights as surviving spouse in agreement to preserve estate for descendants.</a:t>
            </a:r>
          </a:p>
          <a:p>
            <a:pPr marL="977900" lvl="1" indent="-406400" eaLnBrk="1" hangingPunct="1">
              <a:spcAft>
                <a:spcPct val="20000"/>
              </a:spcAft>
            </a:pPr>
            <a:r>
              <a:rPr lang="en-US" altLang="en-US" sz="2000" dirty="0" smtClean="0"/>
              <a:t>Elective share.</a:t>
            </a:r>
            <a:endParaRPr lang="en-US" altLang="en-US" sz="2000" dirty="0"/>
          </a:p>
          <a:p>
            <a:pPr marL="977900" lvl="1" indent="-406400" eaLnBrk="1" hangingPunct="1">
              <a:spcAft>
                <a:spcPct val="20000"/>
              </a:spcAft>
            </a:pPr>
            <a:r>
              <a:rPr lang="en-US" altLang="en-US" sz="2000" dirty="0" smtClean="0"/>
              <a:t>Intestate share.</a:t>
            </a:r>
            <a:endParaRPr lang="en-US" altLang="en-US" sz="2000" dirty="0"/>
          </a:p>
          <a:p>
            <a:pPr marL="977900" lvl="1" indent="-406400" eaLnBrk="1" hangingPunct="1">
              <a:spcAft>
                <a:spcPct val="20000"/>
              </a:spcAft>
            </a:pPr>
            <a:r>
              <a:rPr lang="en-US" altLang="en-US" sz="2000" dirty="0" smtClean="0"/>
              <a:t>Family allowance and exempt property allowance.</a:t>
            </a:r>
            <a:endParaRPr lang="en-US" altLang="en-US" sz="2000" dirty="0"/>
          </a:p>
          <a:p>
            <a:pPr marL="977900" lvl="1" indent="-406400" eaLnBrk="1" hangingPunct="1">
              <a:spcAft>
                <a:spcPct val="20000"/>
              </a:spcAft>
            </a:pPr>
            <a:r>
              <a:rPr lang="en-US" altLang="en-US" sz="2000" dirty="0" smtClean="0"/>
              <a:t>Priority to serve as personal representative or administrator.</a:t>
            </a:r>
            <a:endParaRPr lang="en-US" altLang="en-US" sz="2000" dirty="0"/>
          </a:p>
          <a:p>
            <a:pPr marL="457200" indent="-457200" eaLnBrk="1" hangingPunct="1">
              <a:spcAft>
                <a:spcPct val="20000"/>
              </a:spcAft>
              <a:buFont typeface="Wingdings" pitchFamily="2" charset="2"/>
              <a:buChar char="u"/>
            </a:pPr>
            <a:r>
              <a:rPr lang="en-US" altLang="en-US" dirty="0" smtClean="0"/>
              <a:t>Agreement can provide for surviving spouse in other ways.</a:t>
            </a:r>
          </a:p>
          <a:p>
            <a:pPr marL="457200" indent="-457200" eaLnBrk="1" hangingPunct="1">
              <a:spcAft>
                <a:spcPct val="20000"/>
              </a:spcAft>
              <a:buFont typeface="Wingdings" pitchFamily="2" charset="2"/>
              <a:buChar char="u"/>
            </a:pPr>
            <a:r>
              <a:rPr lang="en-US" altLang="en-US" dirty="0" smtClean="0"/>
              <a:t>Provisions of agreement establish floor, not ceiling.</a:t>
            </a:r>
            <a:endParaRPr lang="en-US" altLang="en-US" dirty="0"/>
          </a:p>
          <a:p>
            <a:pPr marL="0" indent="0">
              <a:buNone/>
            </a:pPr>
            <a:endParaRPr lang="en-US" dirty="0"/>
          </a:p>
        </p:txBody>
      </p:sp>
    </p:spTree>
    <p:extLst>
      <p:ext uri="{BB962C8B-B14F-4D97-AF65-F5344CB8AC3E}">
        <p14:creationId xmlns:p14="http://schemas.microsoft.com/office/powerpoint/2010/main" val="232445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Premarital Agreement?</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457200" indent="-457200" eaLnBrk="1" hangingPunct="1">
              <a:spcAft>
                <a:spcPct val="20000"/>
              </a:spcAft>
              <a:buFont typeface="Wingdings" pitchFamily="2" charset="2"/>
              <a:buChar char="u"/>
            </a:pPr>
            <a:r>
              <a:rPr lang="en-US" altLang="en-US" dirty="0" smtClean="0"/>
              <a:t>Protects family business or other family wealth from disruption and depletion in event of divorce or death.</a:t>
            </a:r>
          </a:p>
          <a:p>
            <a:pPr marL="457200" indent="-457200" eaLnBrk="1" hangingPunct="1">
              <a:spcAft>
                <a:spcPct val="20000"/>
              </a:spcAft>
              <a:buFont typeface="Wingdings" pitchFamily="2" charset="2"/>
              <a:buChar char="u"/>
            </a:pPr>
            <a:r>
              <a:rPr lang="en-US" altLang="en-US" dirty="0" smtClean="0"/>
              <a:t>Allows family wealth to pass to descendants from prior marriage at death.</a:t>
            </a:r>
          </a:p>
          <a:p>
            <a:pPr marL="457200" indent="-457200" eaLnBrk="1" hangingPunct="1">
              <a:spcAft>
                <a:spcPct val="20000"/>
              </a:spcAft>
              <a:buFont typeface="Wingdings" pitchFamily="2" charset="2"/>
              <a:buChar char="u"/>
            </a:pPr>
            <a:r>
              <a:rPr lang="en-US" altLang="en-US" dirty="0" smtClean="0"/>
              <a:t>Provides certainty and protection to less wealthy spouse.</a:t>
            </a:r>
          </a:p>
          <a:p>
            <a:pPr marL="457200" indent="-457200" eaLnBrk="1" hangingPunct="1">
              <a:spcAft>
                <a:spcPct val="20000"/>
              </a:spcAft>
              <a:buFont typeface="Wingdings" pitchFamily="2" charset="2"/>
              <a:buChar char="u"/>
            </a:pPr>
            <a:r>
              <a:rPr lang="en-US" altLang="en-US" dirty="0" smtClean="0"/>
              <a:t>Avoids protracted disputes at divorce or death.</a:t>
            </a:r>
          </a:p>
          <a:p>
            <a:endParaRPr lang="en-US" dirty="0"/>
          </a:p>
        </p:txBody>
      </p:sp>
    </p:spTree>
    <p:extLst>
      <p:ext uri="{BB962C8B-B14F-4D97-AF65-F5344CB8AC3E}">
        <p14:creationId xmlns:p14="http://schemas.microsoft.com/office/powerpoint/2010/main" val="282449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Premarital Agreements and Estate </a:t>
            </a:r>
            <a:r>
              <a:rPr lang="en-US" dirty="0" smtClean="0"/>
              <a:t>Planning – Providing for Survivor</a:t>
            </a:r>
            <a:endParaRPr lang="en-US" dirty="0"/>
          </a:p>
        </p:txBody>
      </p:sp>
      <p:sp>
        <p:nvSpPr>
          <p:cNvPr id="3" name="Content Placeholder 2"/>
          <p:cNvSpPr>
            <a:spLocks noGrp="1"/>
          </p:cNvSpPr>
          <p:nvPr>
            <p:ph idx="1"/>
          </p:nvPr>
        </p:nvSpPr>
        <p:spPr/>
        <p:txBody>
          <a:bodyPr>
            <a:normAutofit lnSpcReduction="10000"/>
          </a:bodyPr>
          <a:lstStyle/>
          <a:p>
            <a:pPr marL="457200" indent="-457200" eaLnBrk="1" hangingPunct="1">
              <a:spcAft>
                <a:spcPct val="20000"/>
              </a:spcAft>
              <a:buFont typeface="Wingdings" pitchFamily="2" charset="2"/>
              <a:buChar char="u"/>
            </a:pPr>
            <a:r>
              <a:rPr lang="en-US" altLang="en-US" dirty="0" smtClean="0"/>
              <a:t>Disposition of primary residence.</a:t>
            </a:r>
            <a:endParaRPr lang="en-US" altLang="en-US" dirty="0"/>
          </a:p>
          <a:p>
            <a:pPr marL="457200" indent="-457200" eaLnBrk="1" hangingPunct="1">
              <a:spcAft>
                <a:spcPct val="20000"/>
              </a:spcAft>
              <a:buFont typeface="Wingdings" pitchFamily="2" charset="2"/>
              <a:buChar char="u"/>
            </a:pPr>
            <a:r>
              <a:rPr lang="en-US" altLang="en-US" dirty="0" smtClean="0"/>
              <a:t>Liquid assets for survivor’s support.</a:t>
            </a:r>
            <a:endParaRPr lang="en-US" altLang="en-US" dirty="0"/>
          </a:p>
          <a:p>
            <a:pPr marL="457200" indent="-457200" eaLnBrk="1" hangingPunct="1">
              <a:spcAft>
                <a:spcPct val="20000"/>
              </a:spcAft>
              <a:buFont typeface="Wingdings" pitchFamily="2" charset="2"/>
              <a:buChar char="u"/>
            </a:pPr>
            <a:r>
              <a:rPr lang="en-US" altLang="en-US" dirty="0" smtClean="0"/>
              <a:t>Amounts can escalate based on length of marriage.</a:t>
            </a:r>
          </a:p>
          <a:p>
            <a:pPr marL="457200" lvl="1" indent="-457200" eaLnBrk="1" hangingPunct="1">
              <a:spcAft>
                <a:spcPct val="20000"/>
              </a:spcAft>
              <a:buFont typeface="Wingdings" pitchFamily="2" charset="2"/>
              <a:buChar char="u"/>
            </a:pPr>
            <a:r>
              <a:rPr lang="en-US" altLang="en-US" dirty="0"/>
              <a:t>No waivers of rights at death, except with respect to “family </a:t>
            </a:r>
            <a:r>
              <a:rPr lang="en-US" altLang="en-US" dirty="0" smtClean="0"/>
              <a:t>property.”</a:t>
            </a:r>
          </a:p>
          <a:p>
            <a:pPr marL="457200" indent="-457200" eaLnBrk="1" hangingPunct="1">
              <a:spcAft>
                <a:spcPct val="20000"/>
              </a:spcAft>
              <a:buFont typeface="Wingdings" pitchFamily="2" charset="2"/>
              <a:buChar char="u"/>
            </a:pPr>
            <a:r>
              <a:rPr lang="en-US" altLang="en-US" dirty="0" smtClean="0"/>
              <a:t>Form of disposition for survivor.</a:t>
            </a:r>
          </a:p>
          <a:p>
            <a:pPr marL="977900" lvl="1" indent="-406400" eaLnBrk="1" hangingPunct="1">
              <a:spcAft>
                <a:spcPct val="20000"/>
              </a:spcAft>
            </a:pPr>
            <a:r>
              <a:rPr lang="en-US" altLang="en-US" sz="2000" dirty="0" smtClean="0"/>
              <a:t>Outright.</a:t>
            </a:r>
            <a:endParaRPr lang="en-US" altLang="en-US" sz="2000" dirty="0"/>
          </a:p>
          <a:p>
            <a:pPr marL="977900" lvl="1" indent="-406400" eaLnBrk="1" hangingPunct="1">
              <a:spcAft>
                <a:spcPct val="20000"/>
              </a:spcAft>
            </a:pPr>
            <a:r>
              <a:rPr lang="en-US" altLang="en-US" sz="2000" dirty="0" smtClean="0"/>
              <a:t>Marital trust to qualify for estate tax marital deduction. Survivor receives all income and discretionary principal. At death, remaining assets can pass to decedent’s descendants.</a:t>
            </a:r>
            <a:endParaRPr lang="en-US" altLang="en-US" sz="2000" dirty="0"/>
          </a:p>
          <a:p>
            <a:pPr marL="977900" lvl="1" indent="-406400" eaLnBrk="1" hangingPunct="1">
              <a:spcAft>
                <a:spcPct val="20000"/>
              </a:spcAft>
            </a:pPr>
            <a:r>
              <a:rPr lang="en-US" altLang="en-US" sz="2000" dirty="0" smtClean="0"/>
              <a:t>Through life insurance or other non-probate assets.</a:t>
            </a:r>
          </a:p>
          <a:p>
            <a:pPr marL="457200" indent="-457200" eaLnBrk="1" hangingPunct="1">
              <a:spcAft>
                <a:spcPct val="20000"/>
              </a:spcAft>
              <a:buFont typeface="Wingdings" pitchFamily="2" charset="2"/>
              <a:buChar char="u"/>
            </a:pPr>
            <a:endParaRPr lang="en-US" altLang="en-US" dirty="0"/>
          </a:p>
        </p:txBody>
      </p:sp>
    </p:spTree>
    <p:extLst>
      <p:ext uri="{BB962C8B-B14F-4D97-AF65-F5344CB8AC3E}">
        <p14:creationId xmlns:p14="http://schemas.microsoft.com/office/powerpoint/2010/main" val="1153087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Premarital Agreements and </a:t>
            </a:r>
            <a:r>
              <a:rPr lang="en-US" dirty="0" smtClean="0"/>
              <a:t>Taxes (If Spouse Has Taxable Estate)</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eaLnBrk="1" hangingPunct="1">
              <a:spcAft>
                <a:spcPct val="20000"/>
              </a:spcAft>
              <a:buFont typeface="Wingdings" pitchFamily="2" charset="2"/>
              <a:buChar char="u"/>
            </a:pPr>
            <a:r>
              <a:rPr lang="en-US" altLang="en-US" dirty="0" smtClean="0"/>
              <a:t>Gifts between spouses qualify for unlimited marital deduction.</a:t>
            </a:r>
          </a:p>
          <a:p>
            <a:pPr marL="457200" indent="-457200" eaLnBrk="1" hangingPunct="1">
              <a:spcAft>
                <a:spcPct val="20000"/>
              </a:spcAft>
              <a:buFont typeface="Wingdings" pitchFamily="2" charset="2"/>
              <a:buChar char="u"/>
            </a:pPr>
            <a:r>
              <a:rPr lang="en-US" altLang="en-US" dirty="0" smtClean="0"/>
              <a:t>Agreement should be effective upon marriage (not before) to avoid a taxable gift.</a:t>
            </a:r>
            <a:endParaRPr lang="en-US" altLang="en-US" dirty="0"/>
          </a:p>
          <a:p>
            <a:pPr marL="457200" indent="-457200" eaLnBrk="1" hangingPunct="1">
              <a:spcAft>
                <a:spcPct val="20000"/>
              </a:spcAft>
              <a:buFont typeface="Wingdings" pitchFamily="2" charset="2"/>
              <a:buChar char="u"/>
            </a:pPr>
            <a:r>
              <a:rPr lang="en-US" altLang="en-US" dirty="0" smtClean="0"/>
              <a:t>Be cautious about provisions requiring gifts to third parties (children), which may be taxable gifts.</a:t>
            </a:r>
            <a:endParaRPr lang="en-US" altLang="en-US" dirty="0"/>
          </a:p>
          <a:p>
            <a:pPr marL="457200" indent="-457200" eaLnBrk="1" hangingPunct="1">
              <a:spcAft>
                <a:spcPct val="20000"/>
              </a:spcAft>
              <a:buFont typeface="Wingdings" pitchFamily="2" charset="2"/>
              <a:buChar char="u"/>
            </a:pPr>
            <a:r>
              <a:rPr lang="en-US" altLang="en-US" dirty="0" smtClean="0"/>
              <a:t>Provisions at death should be consistent with spouse’s estate tax planning (for instance, avoiding trust for survivor that does not qualify for marital deduction).</a:t>
            </a:r>
            <a:endParaRPr lang="en-US" altLang="en-US" dirty="0"/>
          </a:p>
          <a:p>
            <a:pPr marL="457200" lvl="1" indent="-457200" eaLnBrk="1" hangingPunct="1">
              <a:spcAft>
                <a:spcPct val="20000"/>
              </a:spcAft>
              <a:buFont typeface="Wingdings" pitchFamily="2" charset="2"/>
              <a:buChar char="u"/>
            </a:pPr>
            <a:r>
              <a:rPr lang="en-US" altLang="en-US" dirty="0" smtClean="0"/>
              <a:t>Negotiate to utilize less wealthy spouse’s estate/GST exemptions and portability amount.</a:t>
            </a:r>
          </a:p>
          <a:p>
            <a:pPr marL="457200" lvl="1" indent="-457200" eaLnBrk="1" hangingPunct="1">
              <a:spcAft>
                <a:spcPct val="20000"/>
              </a:spcAft>
              <a:buFont typeface="Wingdings" pitchFamily="2" charset="2"/>
              <a:buChar char="u"/>
            </a:pPr>
            <a:r>
              <a:rPr lang="en-US" altLang="en-US" dirty="0" smtClean="0"/>
              <a:t>Involve estate planner in preparation of agreement.</a:t>
            </a:r>
            <a:endParaRPr lang="en-US" altLang="en-US" dirty="0"/>
          </a:p>
          <a:p>
            <a:endParaRPr lang="en-US" dirty="0"/>
          </a:p>
        </p:txBody>
      </p:sp>
    </p:spTree>
    <p:extLst>
      <p:ext uri="{BB962C8B-B14F-4D97-AF65-F5344CB8AC3E}">
        <p14:creationId xmlns:p14="http://schemas.microsoft.com/office/powerpoint/2010/main" val="2154806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563563" y="355600"/>
            <a:ext cx="8001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spcBef>
                <a:spcPct val="20000"/>
              </a:spcBef>
              <a:buFont typeface="Arial" charset="0"/>
              <a:buChar char="•"/>
              <a:defRPr sz="24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4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4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4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4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9pPr>
          </a:lstStyle>
          <a:p>
            <a:pPr algn="ctr">
              <a:spcBef>
                <a:spcPct val="55000"/>
              </a:spcBef>
              <a:buNone/>
            </a:pPr>
            <a:r>
              <a:rPr lang="en-US" altLang="en-US" b="1" u="sng" dirty="0">
                <a:solidFill>
                  <a:srgbClr val="35006D"/>
                </a:solidFill>
              </a:rPr>
              <a:t>Premarital Agreements as a Tool to Protect Family Wealth</a:t>
            </a:r>
            <a:r>
              <a:rPr lang="en-US" altLang="en-US" sz="5400" b="1" dirty="0">
                <a:solidFill>
                  <a:srgbClr val="35006D"/>
                </a:solidFill>
              </a:rPr>
              <a:t/>
            </a:r>
            <a:br>
              <a:rPr lang="en-US" altLang="en-US" sz="5400" b="1" dirty="0">
                <a:solidFill>
                  <a:srgbClr val="35006D"/>
                </a:solidFill>
              </a:rPr>
            </a:br>
            <a:r>
              <a:rPr lang="en-US" altLang="en-US" sz="4000" b="1" dirty="0">
                <a:latin typeface="Arial" charset="0"/>
              </a:rPr>
              <a:t/>
            </a:r>
            <a:br>
              <a:rPr lang="en-US" altLang="en-US" sz="4000" b="1" dirty="0">
                <a:latin typeface="Arial" charset="0"/>
              </a:rPr>
            </a:br>
            <a:r>
              <a:rPr lang="en-US" altLang="en-US" sz="2000" b="1" dirty="0">
                <a:latin typeface="Arial" charset="0"/>
              </a:rPr>
              <a:t/>
            </a:r>
            <a:br>
              <a:rPr lang="en-US" altLang="en-US" sz="2000" b="1" dirty="0">
                <a:latin typeface="Arial" charset="0"/>
              </a:rPr>
            </a:br>
            <a:r>
              <a:rPr lang="en-US" altLang="en-US" sz="1400" b="1" dirty="0"/>
              <a:t>by</a:t>
            </a:r>
          </a:p>
          <a:p>
            <a:pPr algn="ctr">
              <a:spcBef>
                <a:spcPct val="0"/>
              </a:spcBef>
              <a:buFontTx/>
              <a:buNone/>
            </a:pPr>
            <a:r>
              <a:rPr lang="en-US" altLang="en-US" sz="1400" b="1" dirty="0" smtClean="0"/>
              <a:t>Jessica L. Broderick</a:t>
            </a:r>
            <a:r>
              <a:rPr lang="en-US" altLang="en-US" sz="1400" b="1" dirty="0"/>
              <a:t/>
            </a:r>
            <a:br>
              <a:rPr lang="en-US" altLang="en-US" sz="1400" b="1" dirty="0"/>
            </a:br>
            <a:r>
              <a:rPr lang="en-US" altLang="en-US" sz="1400" b="1" dirty="0"/>
              <a:t>Sherman &amp; Howard L.L.C.</a:t>
            </a:r>
          </a:p>
          <a:p>
            <a:pPr algn="ctr">
              <a:spcBef>
                <a:spcPct val="0"/>
              </a:spcBef>
              <a:buFontTx/>
              <a:buNone/>
            </a:pPr>
            <a:r>
              <a:rPr lang="en-US" altLang="en-US" sz="1400" b="1" dirty="0"/>
              <a:t>633 17</a:t>
            </a:r>
            <a:r>
              <a:rPr lang="en-US" altLang="en-US" sz="1400" b="1" baseline="30000" dirty="0"/>
              <a:t>th</a:t>
            </a:r>
            <a:r>
              <a:rPr lang="en-US" altLang="en-US" sz="1400" b="1" dirty="0"/>
              <a:t> Street, Suite 3000</a:t>
            </a:r>
          </a:p>
          <a:p>
            <a:pPr algn="ctr">
              <a:spcBef>
                <a:spcPct val="0"/>
              </a:spcBef>
              <a:buFontTx/>
              <a:buNone/>
            </a:pPr>
            <a:r>
              <a:rPr lang="en-US" altLang="en-US" sz="1400" b="1" dirty="0"/>
              <a:t>Denver, CO 80202</a:t>
            </a:r>
          </a:p>
          <a:p>
            <a:pPr algn="ctr">
              <a:spcBef>
                <a:spcPct val="0"/>
              </a:spcBef>
              <a:buFontTx/>
              <a:buNone/>
            </a:pPr>
            <a:r>
              <a:rPr lang="en-US" altLang="en-US" sz="1400" b="1" dirty="0" smtClean="0"/>
              <a:t>jbroderick@shermanhoward.com</a:t>
            </a:r>
            <a:endParaRPr lang="en-US" altLang="en-US" sz="1400" b="1" dirty="0"/>
          </a:p>
          <a:p>
            <a:pPr algn="ctr">
              <a:spcBef>
                <a:spcPct val="0"/>
              </a:spcBef>
              <a:buFontTx/>
              <a:buNone/>
            </a:pPr>
            <a:r>
              <a:rPr lang="en-US" altLang="en-US" sz="1400" b="1" dirty="0"/>
              <a:t>         Tel.  </a:t>
            </a:r>
            <a:r>
              <a:rPr lang="en-US" altLang="en-US" sz="1400" b="1" dirty="0" smtClean="0"/>
              <a:t>303-299-8446</a:t>
            </a:r>
            <a:r>
              <a:rPr lang="en-US" altLang="en-US" sz="1800" b="1" dirty="0"/>
              <a:t>	</a:t>
            </a:r>
          </a:p>
          <a:p>
            <a:pPr algn="ctr">
              <a:spcBef>
                <a:spcPct val="0"/>
              </a:spcBef>
              <a:buFontTx/>
              <a:buNone/>
            </a:pPr>
            <a:endParaRPr lang="en-US" altLang="en-US" sz="1800" b="1" dirty="0">
              <a:latin typeface="Arial" charset="0"/>
            </a:endParaRPr>
          </a:p>
        </p:txBody>
      </p:sp>
      <p:sp>
        <p:nvSpPr>
          <p:cNvPr id="25603" name="Text Box 8"/>
          <p:cNvSpPr txBox="1">
            <a:spLocks noChangeArrowheads="1"/>
          </p:cNvSpPr>
          <p:nvPr/>
        </p:nvSpPr>
        <p:spPr bwMode="auto">
          <a:xfrm>
            <a:off x="1935163" y="3657600"/>
            <a:ext cx="52578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24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4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4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4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4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9pPr>
          </a:lstStyle>
          <a:p>
            <a:pPr algn="ctr" eaLnBrk="1" hangingPunct="1">
              <a:spcBef>
                <a:spcPts val="1800"/>
              </a:spcBef>
              <a:buFontTx/>
              <a:buNone/>
            </a:pPr>
            <a:r>
              <a:rPr lang="en-US" altLang="en-US" sz="1800" dirty="0" smtClean="0">
                <a:ea typeface="Tahoma" panose="020B0604030504040204" pitchFamily="34" charset="0"/>
              </a:rPr>
              <a:t>April 21, 2017</a:t>
            </a:r>
            <a:endParaRPr lang="en-US" altLang="en-US" sz="1800" dirty="0">
              <a:ea typeface="Tahoma" panose="020B0604030504040204" pitchFamily="34" charset="0"/>
            </a:endParaRPr>
          </a:p>
        </p:txBody>
      </p:sp>
    </p:spTree>
    <p:extLst>
      <p:ext uri="{BB962C8B-B14F-4D97-AF65-F5344CB8AC3E}">
        <p14:creationId xmlns:p14="http://schemas.microsoft.com/office/powerpoint/2010/main" val="2737124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Uniform Premarital and Marital Agreements Act</a:t>
            </a:r>
            <a:endParaRPr lang="en-US" dirty="0"/>
          </a:p>
        </p:txBody>
      </p:sp>
      <p:sp>
        <p:nvSpPr>
          <p:cNvPr id="3" name="Content Placeholder 2"/>
          <p:cNvSpPr>
            <a:spLocks noGrp="1"/>
          </p:cNvSpPr>
          <p:nvPr>
            <p:ph idx="1"/>
          </p:nvPr>
        </p:nvSpPr>
        <p:spPr/>
        <p:txBody>
          <a:bodyPr>
            <a:normAutofit lnSpcReduction="10000"/>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C.R.S. § 14-2-301 </a:t>
            </a:r>
            <a:r>
              <a:rPr lang="en-US" altLang="en-US" i="1" dirty="0" smtClean="0"/>
              <a:t>et seq.</a:t>
            </a:r>
          </a:p>
          <a:p>
            <a:pPr marL="457200" indent="-457200" eaLnBrk="1" hangingPunct="1">
              <a:spcAft>
                <a:spcPct val="20000"/>
              </a:spcAft>
              <a:buFont typeface="Wingdings" pitchFamily="2" charset="2"/>
              <a:buChar char="u"/>
            </a:pPr>
            <a:r>
              <a:rPr lang="en-US" altLang="en-US" dirty="0" smtClean="0"/>
              <a:t>In effect in Colorado since 2014.</a:t>
            </a:r>
            <a:endParaRPr lang="en-US" altLang="en-US" dirty="0"/>
          </a:p>
          <a:p>
            <a:pPr marL="457200" indent="-457200" eaLnBrk="1" hangingPunct="1">
              <a:spcAft>
                <a:spcPct val="20000"/>
              </a:spcAft>
              <a:buFont typeface="Wingdings" pitchFamily="2" charset="2"/>
              <a:buChar char="u"/>
            </a:pPr>
            <a:r>
              <a:rPr lang="en-US" altLang="en-US" dirty="0" smtClean="0"/>
              <a:t>Applies to “premarital agreements” (agreement or amendment signed before marriage or civil union) and “marital agreements” (agreement or amendment signed after marriage or civil union).</a:t>
            </a:r>
            <a:endParaRPr lang="en-US" altLang="en-US" dirty="0"/>
          </a:p>
          <a:p>
            <a:pPr marL="457200" indent="-457200" eaLnBrk="1" hangingPunct="1">
              <a:spcAft>
                <a:spcPct val="20000"/>
              </a:spcAft>
              <a:buFont typeface="Wingdings" pitchFamily="2" charset="2"/>
              <a:buChar char="u"/>
            </a:pPr>
            <a:r>
              <a:rPr lang="en-US" altLang="en-US" dirty="0" smtClean="0"/>
              <a:t>Does not apply to separation or cohabitation agreements.</a:t>
            </a:r>
            <a:endParaRPr lang="en-US" altLang="en-US" dirty="0"/>
          </a:p>
          <a:p>
            <a:pPr marL="457200" indent="-457200" eaLnBrk="1" hangingPunct="1">
              <a:spcAft>
                <a:spcPct val="20000"/>
              </a:spcAft>
              <a:buFont typeface="Wingdings" pitchFamily="2" charset="2"/>
              <a:buChar char="u"/>
            </a:pPr>
            <a:r>
              <a:rPr lang="en-US" altLang="en-US" dirty="0" smtClean="0"/>
              <a:t>Allows prospective spouses or current spouses to affirm, modify, or waive marital rights or obligations.</a:t>
            </a:r>
            <a:endParaRPr lang="en-US" altLang="en-US" dirty="0"/>
          </a:p>
        </p:txBody>
      </p:sp>
    </p:spTree>
    <p:extLst>
      <p:ext uri="{BB962C8B-B14F-4D97-AF65-F5344CB8AC3E}">
        <p14:creationId xmlns:p14="http://schemas.microsoft.com/office/powerpoint/2010/main" val="244395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Uniform Premarital and Marital Agreements Act – Formation</a:t>
            </a:r>
            <a:endParaRPr lang="en-US" dirty="0"/>
          </a:p>
        </p:txBody>
      </p:sp>
      <p:sp>
        <p:nvSpPr>
          <p:cNvPr id="3" name="Content Placeholder 2"/>
          <p:cNvSpPr>
            <a:spLocks noGrp="1"/>
          </p:cNvSpPr>
          <p:nvPr>
            <p:ph idx="1"/>
          </p:nvPr>
        </p:nvSpPr>
        <p:spPr/>
        <p:txBody>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Must be in a record (tangible or electronic) and signed by both parties.</a:t>
            </a:r>
            <a:endParaRPr lang="en-US" altLang="en-US" dirty="0"/>
          </a:p>
          <a:p>
            <a:pPr marL="457200" indent="-457200" eaLnBrk="1" hangingPunct="1">
              <a:spcAft>
                <a:spcPct val="20000"/>
              </a:spcAft>
              <a:buFont typeface="Wingdings" pitchFamily="2" charset="2"/>
              <a:buChar char="u"/>
            </a:pPr>
            <a:r>
              <a:rPr lang="en-US" altLang="en-US" dirty="0" smtClean="0"/>
              <a:t>Consideration not required.</a:t>
            </a:r>
            <a:endParaRPr lang="en-US" altLang="en-US" dirty="0"/>
          </a:p>
          <a:p>
            <a:pPr marL="457200" indent="-457200" eaLnBrk="1" hangingPunct="1">
              <a:spcAft>
                <a:spcPct val="20000"/>
              </a:spcAft>
              <a:buFont typeface="Wingdings" pitchFamily="2" charset="2"/>
              <a:buChar char="u"/>
            </a:pPr>
            <a:r>
              <a:rPr lang="en-US" altLang="en-US" dirty="0" smtClean="0"/>
              <a:t>Effective upon marriage (premarital agreement) or on signing by both parties (marital agreement).</a:t>
            </a:r>
            <a:endParaRPr lang="en-US" altLang="en-US" dirty="0"/>
          </a:p>
          <a:p>
            <a:pPr marL="0" indent="0" eaLnBrk="1" hangingPunct="1">
              <a:spcAft>
                <a:spcPct val="20000"/>
              </a:spcAft>
              <a:buNone/>
            </a:pPr>
            <a:r>
              <a:rPr lang="en-US" altLang="en-US" dirty="0" smtClean="0"/>
              <a:t>(C.R.S</a:t>
            </a:r>
            <a:r>
              <a:rPr lang="en-US" altLang="en-US" dirty="0"/>
              <a:t>. §§ 14-2-306 &amp; </a:t>
            </a:r>
            <a:r>
              <a:rPr lang="en-US" altLang="en-US" dirty="0" smtClean="0"/>
              <a:t>14-2-307)</a:t>
            </a:r>
            <a:endParaRPr lang="en-US" altLang="en-US" dirty="0"/>
          </a:p>
          <a:p>
            <a:pPr marL="0" indent="0" eaLnBrk="1" hangingPunct="1">
              <a:spcAft>
                <a:spcPct val="20000"/>
              </a:spcAft>
              <a:buNone/>
            </a:pPr>
            <a:endParaRPr lang="en-US" altLang="en-US" dirty="0"/>
          </a:p>
        </p:txBody>
      </p:sp>
    </p:spTree>
    <p:extLst>
      <p:ext uri="{BB962C8B-B14F-4D97-AF65-F5344CB8AC3E}">
        <p14:creationId xmlns:p14="http://schemas.microsoft.com/office/powerpoint/2010/main" val="155633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Premarital and Marital Agreements Act – </a:t>
            </a:r>
            <a:r>
              <a:rPr lang="en-US" dirty="0" smtClean="0"/>
              <a:t>Terms</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Marital rights or obligations that may be addressed in agreement:</a:t>
            </a:r>
          </a:p>
          <a:p>
            <a:pPr marL="977900" lvl="1" indent="-406400" eaLnBrk="1" hangingPunct="1">
              <a:spcAft>
                <a:spcPct val="20000"/>
              </a:spcAft>
            </a:pPr>
            <a:r>
              <a:rPr lang="en-US" altLang="en-US" sz="2000" dirty="0" smtClean="0"/>
              <a:t>Maintenance.</a:t>
            </a:r>
            <a:endParaRPr lang="en-US" altLang="en-US" sz="2000" dirty="0"/>
          </a:p>
          <a:p>
            <a:pPr marL="977900" lvl="1" indent="-406400" eaLnBrk="1" hangingPunct="1">
              <a:spcAft>
                <a:spcPct val="20000"/>
              </a:spcAft>
            </a:pPr>
            <a:r>
              <a:rPr lang="en-US" altLang="en-US" sz="2000" dirty="0" smtClean="0"/>
              <a:t>Right to property, including characterization, management, and ownership, during marriage.</a:t>
            </a:r>
            <a:endParaRPr lang="en-US" altLang="en-US" sz="2000" dirty="0"/>
          </a:p>
          <a:p>
            <a:pPr marL="977900" lvl="1" indent="-406400" eaLnBrk="1" hangingPunct="1">
              <a:spcAft>
                <a:spcPct val="20000"/>
              </a:spcAft>
            </a:pPr>
            <a:r>
              <a:rPr lang="en-US" altLang="en-US" sz="2000" dirty="0" smtClean="0"/>
              <a:t>Responsibility for liabilities during marriage.</a:t>
            </a:r>
            <a:endParaRPr lang="en-US" altLang="en-US" sz="2000" dirty="0"/>
          </a:p>
          <a:p>
            <a:pPr marL="977900" lvl="1" indent="-406400" eaLnBrk="1" hangingPunct="1">
              <a:spcAft>
                <a:spcPct val="20000"/>
              </a:spcAft>
            </a:pPr>
            <a:r>
              <a:rPr lang="en-US" altLang="en-US" sz="2000" dirty="0" smtClean="0"/>
              <a:t>Right to property and responsibility for liabilities at legal separation, marital dissolution, or death.</a:t>
            </a:r>
          </a:p>
          <a:p>
            <a:pPr marL="977900" lvl="1" indent="-406400" eaLnBrk="1" hangingPunct="1">
              <a:spcAft>
                <a:spcPct val="20000"/>
              </a:spcAft>
            </a:pPr>
            <a:r>
              <a:rPr lang="en-US" altLang="en-US" sz="2000" dirty="0" smtClean="0"/>
              <a:t>Allocation of attorney’s fees and costs.</a:t>
            </a:r>
          </a:p>
          <a:p>
            <a:pPr marL="571500" lvl="1" indent="0" eaLnBrk="1" hangingPunct="1">
              <a:spcAft>
                <a:spcPct val="20000"/>
              </a:spcAft>
              <a:buNone/>
            </a:pPr>
            <a:r>
              <a:rPr lang="en-US" altLang="en-US" sz="2000" dirty="0" smtClean="0"/>
              <a:t>(C.R.S. § 14-2-302(4))</a:t>
            </a:r>
            <a:endParaRPr lang="en-US" altLang="en-US" sz="2000" dirty="0"/>
          </a:p>
        </p:txBody>
      </p:sp>
    </p:spTree>
    <p:extLst>
      <p:ext uri="{BB962C8B-B14F-4D97-AF65-F5344CB8AC3E}">
        <p14:creationId xmlns:p14="http://schemas.microsoft.com/office/powerpoint/2010/main" val="374025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Premarital and Marital Agreements Act – Terms</a:t>
            </a:r>
          </a:p>
        </p:txBody>
      </p:sp>
      <p:sp>
        <p:nvSpPr>
          <p:cNvPr id="3" name="Content Placeholder 2"/>
          <p:cNvSpPr>
            <a:spLocks noGrp="1"/>
          </p:cNvSpPr>
          <p:nvPr>
            <p:ph idx="1"/>
          </p:nvPr>
        </p:nvSpPr>
        <p:spPr/>
        <p:txBody>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Unenforceable terms </a:t>
            </a:r>
            <a:r>
              <a:rPr lang="en-US" altLang="en-US" dirty="0"/>
              <a:t>in agreement:</a:t>
            </a:r>
          </a:p>
          <a:p>
            <a:pPr marL="977900" lvl="1" indent="-406400" eaLnBrk="1" hangingPunct="1">
              <a:spcAft>
                <a:spcPct val="20000"/>
              </a:spcAft>
            </a:pPr>
            <a:r>
              <a:rPr lang="en-US" altLang="en-US" sz="2000" dirty="0" smtClean="0"/>
              <a:t>Adversely affecting child’s right to support.</a:t>
            </a:r>
            <a:endParaRPr lang="en-US" altLang="en-US" sz="2000" dirty="0"/>
          </a:p>
          <a:p>
            <a:pPr marL="977900" lvl="1" indent="-406400" eaLnBrk="1" hangingPunct="1">
              <a:spcAft>
                <a:spcPct val="20000"/>
              </a:spcAft>
            </a:pPr>
            <a:r>
              <a:rPr lang="en-US" altLang="en-US" sz="2000" dirty="0" smtClean="0"/>
              <a:t>Restricting remedies available to victim of domestic violence.</a:t>
            </a:r>
            <a:endParaRPr lang="en-US" altLang="en-US" sz="2000" dirty="0"/>
          </a:p>
          <a:p>
            <a:pPr marL="977900" lvl="1" indent="-406400" eaLnBrk="1" hangingPunct="1">
              <a:spcAft>
                <a:spcPct val="20000"/>
              </a:spcAft>
            </a:pPr>
            <a:r>
              <a:rPr lang="en-US" altLang="en-US" sz="2000" dirty="0" smtClean="0"/>
              <a:t>Modifying grounds for legal separation or marital dissolution.</a:t>
            </a:r>
            <a:endParaRPr lang="en-US" altLang="en-US" sz="2000" dirty="0"/>
          </a:p>
          <a:p>
            <a:pPr marL="977900" lvl="1" indent="-406400" eaLnBrk="1" hangingPunct="1">
              <a:spcAft>
                <a:spcPct val="20000"/>
              </a:spcAft>
            </a:pPr>
            <a:r>
              <a:rPr lang="en-US" altLang="en-US" sz="2000" dirty="0" smtClean="0"/>
              <a:t>Penalizing party for initiating legal proceeding for legal separation or marital dissolution.</a:t>
            </a:r>
            <a:endParaRPr lang="en-US" altLang="en-US" sz="2000" dirty="0"/>
          </a:p>
          <a:p>
            <a:pPr marL="977900" lvl="1" indent="-406400" eaLnBrk="1" hangingPunct="1">
              <a:spcAft>
                <a:spcPct val="20000"/>
              </a:spcAft>
            </a:pPr>
            <a:r>
              <a:rPr lang="en-US" altLang="en-US" sz="2000" dirty="0" smtClean="0"/>
              <a:t>Violating public policy.</a:t>
            </a:r>
          </a:p>
          <a:p>
            <a:pPr marL="977900" lvl="1" indent="-406400" eaLnBrk="1" hangingPunct="1">
              <a:spcAft>
                <a:spcPct val="20000"/>
              </a:spcAft>
            </a:pPr>
            <a:r>
              <a:rPr lang="en-US" altLang="en-US" sz="2000" dirty="0" smtClean="0"/>
              <a:t>Defining rights or duties regarding custodial responsibility.</a:t>
            </a:r>
          </a:p>
          <a:p>
            <a:pPr marL="571500" lvl="1" indent="0" eaLnBrk="1" hangingPunct="1">
              <a:spcAft>
                <a:spcPct val="20000"/>
              </a:spcAft>
              <a:buNone/>
            </a:pPr>
            <a:r>
              <a:rPr lang="en-US" altLang="en-US" sz="2000" dirty="0" smtClean="0"/>
              <a:t>(C.R.S. § 14-2-310)</a:t>
            </a:r>
            <a:endParaRPr lang="en-US" altLang="en-US" sz="2000" dirty="0"/>
          </a:p>
          <a:p>
            <a:endParaRPr lang="en-US" dirty="0"/>
          </a:p>
        </p:txBody>
      </p:sp>
    </p:spTree>
    <p:extLst>
      <p:ext uri="{BB962C8B-B14F-4D97-AF65-F5344CB8AC3E}">
        <p14:creationId xmlns:p14="http://schemas.microsoft.com/office/powerpoint/2010/main" val="118768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Premarital and Marital Agreements Act – </a:t>
            </a:r>
            <a:r>
              <a:rPr lang="en-US" dirty="0" smtClean="0"/>
              <a:t>Enforcement</a:t>
            </a:r>
            <a:endParaRPr lang="en-US" dirty="0"/>
          </a:p>
        </p:txBody>
      </p:sp>
      <p:sp>
        <p:nvSpPr>
          <p:cNvPr id="3" name="Content Placeholder 2"/>
          <p:cNvSpPr>
            <a:spLocks noGrp="1"/>
          </p:cNvSpPr>
          <p:nvPr>
            <p:ph idx="1"/>
          </p:nvPr>
        </p:nvSpPr>
        <p:spPr/>
        <p:txBody>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Agreement itself is unenforceable if:</a:t>
            </a:r>
            <a:endParaRPr lang="en-US" altLang="en-US" dirty="0"/>
          </a:p>
          <a:p>
            <a:pPr marL="977900" lvl="1" indent="-406400" eaLnBrk="1" hangingPunct="1">
              <a:spcAft>
                <a:spcPct val="20000"/>
              </a:spcAft>
            </a:pPr>
            <a:r>
              <a:rPr lang="en-US" altLang="en-US" sz="2000" dirty="0" smtClean="0"/>
              <a:t>Party’s consent was involuntary or result of duress.</a:t>
            </a:r>
            <a:endParaRPr lang="en-US" altLang="en-US" sz="2000" dirty="0"/>
          </a:p>
          <a:p>
            <a:pPr marL="977900" lvl="1" indent="-406400" eaLnBrk="1" hangingPunct="1">
              <a:spcAft>
                <a:spcPct val="20000"/>
              </a:spcAft>
            </a:pPr>
            <a:r>
              <a:rPr lang="en-US" altLang="en-US" sz="2000" dirty="0" smtClean="0"/>
              <a:t>Party did not have </a:t>
            </a:r>
            <a:r>
              <a:rPr lang="en-US" altLang="en-US" sz="2000" u="sng" dirty="0" smtClean="0"/>
              <a:t>access</a:t>
            </a:r>
            <a:r>
              <a:rPr lang="en-US" altLang="en-US" sz="2000" dirty="0" smtClean="0"/>
              <a:t> to independent legal representation.</a:t>
            </a:r>
            <a:endParaRPr lang="en-US" altLang="en-US" sz="2000" dirty="0"/>
          </a:p>
          <a:p>
            <a:pPr marL="977900" lvl="1" indent="-406400" eaLnBrk="1" hangingPunct="1">
              <a:spcAft>
                <a:spcPct val="20000"/>
              </a:spcAft>
            </a:pPr>
            <a:r>
              <a:rPr lang="en-US" altLang="en-US" sz="2000" dirty="0" smtClean="0"/>
              <a:t>If party did not </a:t>
            </a:r>
            <a:r>
              <a:rPr lang="en-US" altLang="en-US" sz="2000" u="sng" dirty="0" smtClean="0"/>
              <a:t>have</a:t>
            </a:r>
            <a:r>
              <a:rPr lang="en-US" altLang="en-US" sz="2000" dirty="0" smtClean="0"/>
              <a:t> independent legal representation, notice of waiver of rights or plain language explanation of rights and obligations being modified was not provided.</a:t>
            </a:r>
            <a:endParaRPr lang="en-US" altLang="en-US" sz="2000" dirty="0"/>
          </a:p>
          <a:p>
            <a:pPr marL="977900" lvl="1" indent="-406400" eaLnBrk="1" hangingPunct="1">
              <a:spcAft>
                <a:spcPct val="20000"/>
              </a:spcAft>
            </a:pPr>
            <a:r>
              <a:rPr lang="en-US" altLang="en-US" sz="2000" dirty="0" smtClean="0"/>
              <a:t>Party did not receive adequate financial disclosure.</a:t>
            </a:r>
            <a:endParaRPr lang="en-US" altLang="en-US" sz="2000" dirty="0"/>
          </a:p>
          <a:p>
            <a:pPr marL="977900" lvl="1" indent="-406400" eaLnBrk="1" hangingPunct="1">
              <a:spcAft>
                <a:spcPct val="20000"/>
              </a:spcAft>
            </a:pPr>
            <a:r>
              <a:rPr lang="en-US" altLang="en-US" sz="2000" dirty="0" smtClean="0"/>
              <a:t>Agreement not in a record and signed by both parties.</a:t>
            </a:r>
          </a:p>
          <a:p>
            <a:pPr marL="571500" lvl="1" indent="0" eaLnBrk="1" hangingPunct="1">
              <a:spcAft>
                <a:spcPct val="20000"/>
              </a:spcAft>
              <a:buNone/>
            </a:pPr>
            <a:r>
              <a:rPr lang="en-US" altLang="en-US" sz="2000" dirty="0" smtClean="0"/>
              <a:t>(C.R.S. § 14-2-309)</a:t>
            </a:r>
            <a:endParaRPr lang="en-US" altLang="en-US" sz="2000" dirty="0"/>
          </a:p>
          <a:p>
            <a:pPr marL="571500" lvl="1" indent="0" eaLnBrk="1" hangingPunct="1">
              <a:spcAft>
                <a:spcPct val="20000"/>
              </a:spcAft>
              <a:buNone/>
            </a:pPr>
            <a:endParaRPr lang="en-US" altLang="en-US" dirty="0"/>
          </a:p>
          <a:p>
            <a:endParaRPr lang="en-US" dirty="0"/>
          </a:p>
        </p:txBody>
      </p:sp>
    </p:spTree>
    <p:extLst>
      <p:ext uri="{BB962C8B-B14F-4D97-AF65-F5344CB8AC3E}">
        <p14:creationId xmlns:p14="http://schemas.microsoft.com/office/powerpoint/2010/main" val="40673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Premarital and Marital Agreements Act – Enforcement</a:t>
            </a:r>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Statutory notice of waiver of rights (premarital agreement):</a:t>
            </a:r>
            <a:endParaRPr lang="en-US" altLang="en-US" dirty="0"/>
          </a:p>
          <a:p>
            <a:pPr marL="0" indent="0">
              <a:buNone/>
            </a:pPr>
            <a:r>
              <a:rPr lang="en-US" sz="2200" dirty="0" smtClean="0">
                <a:latin typeface="+mj-lt"/>
              </a:rPr>
              <a:t>If </a:t>
            </a:r>
            <a:r>
              <a:rPr lang="en-US" sz="2200" dirty="0">
                <a:latin typeface="+mj-lt"/>
              </a:rPr>
              <a:t>you sign this agreement, you may be:</a:t>
            </a:r>
          </a:p>
          <a:p>
            <a:pPr lvl="0"/>
            <a:r>
              <a:rPr lang="en-US" sz="2200" dirty="0">
                <a:latin typeface="+mj-lt"/>
              </a:rPr>
              <a:t>Giving up your right to be supported by the person you are marrying.</a:t>
            </a:r>
          </a:p>
          <a:p>
            <a:pPr lvl="0"/>
            <a:r>
              <a:rPr lang="en-US" sz="2200" dirty="0">
                <a:latin typeface="+mj-lt"/>
              </a:rPr>
              <a:t>Giving up your right to ownership or control of money and property.</a:t>
            </a:r>
          </a:p>
          <a:p>
            <a:pPr lvl="0"/>
            <a:r>
              <a:rPr lang="en-US" sz="2200" dirty="0">
                <a:latin typeface="+mj-lt"/>
              </a:rPr>
              <a:t>Agreeing to pay bills and debts of the person you are marrying.</a:t>
            </a:r>
          </a:p>
          <a:p>
            <a:pPr lvl="0"/>
            <a:r>
              <a:rPr lang="en-US" sz="2200" dirty="0">
                <a:latin typeface="+mj-lt"/>
              </a:rPr>
              <a:t>Giving up your right to money and property if your marriage ends or the person to whom you are married dies.</a:t>
            </a:r>
          </a:p>
          <a:p>
            <a:pPr lvl="0"/>
            <a:r>
              <a:rPr lang="en-US" sz="2200" dirty="0">
                <a:latin typeface="+mj-lt"/>
              </a:rPr>
              <a:t>Giving up your right to have your legal fees paid</a:t>
            </a:r>
            <a:r>
              <a:rPr lang="en-US" sz="2200" dirty="0" smtClean="0">
                <a:latin typeface="+mj-lt"/>
              </a:rPr>
              <a:t>.</a:t>
            </a:r>
          </a:p>
          <a:p>
            <a:pPr marL="0" lvl="0" indent="0">
              <a:buNone/>
            </a:pPr>
            <a:r>
              <a:rPr lang="en-US" sz="2200" dirty="0" smtClean="0">
                <a:latin typeface="+mj-lt"/>
              </a:rPr>
              <a:t>(C.R.S. § 14-2-309(3))</a:t>
            </a:r>
            <a:endParaRPr lang="en-US" sz="2200" dirty="0">
              <a:latin typeface="+mj-lt"/>
            </a:endParaRPr>
          </a:p>
          <a:p>
            <a:endParaRPr lang="en-US" dirty="0"/>
          </a:p>
        </p:txBody>
      </p:sp>
    </p:spTree>
    <p:extLst>
      <p:ext uri="{BB962C8B-B14F-4D97-AF65-F5344CB8AC3E}">
        <p14:creationId xmlns:p14="http://schemas.microsoft.com/office/powerpoint/2010/main" val="3576997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Premarital and Marital Agreements Act – Enforcement</a:t>
            </a:r>
          </a:p>
        </p:txBody>
      </p:sp>
      <p:sp>
        <p:nvSpPr>
          <p:cNvPr id="3" name="Content Placeholder 2"/>
          <p:cNvSpPr>
            <a:spLocks noGrp="1"/>
          </p:cNvSpPr>
          <p:nvPr>
            <p:ph idx="1"/>
          </p:nvPr>
        </p:nvSpPr>
        <p:spPr/>
        <p:txBody>
          <a:bodyPr>
            <a:normAutofit lnSpcReduction="10000"/>
          </a:bodyPr>
          <a:lstStyle/>
          <a:p>
            <a:pPr marL="457200" indent="-457200" eaLnBrk="1" hangingPunct="1">
              <a:spcAft>
                <a:spcPct val="20000"/>
              </a:spcAft>
              <a:buFont typeface="Wingdings" pitchFamily="2" charset="2"/>
              <a:buChar char="u"/>
            </a:pPr>
            <a:r>
              <a:rPr lang="en-US" altLang="en-US" dirty="0" smtClean="0"/>
              <a:t>Access to independent legal representation:</a:t>
            </a:r>
            <a:endParaRPr lang="en-US" altLang="en-US" dirty="0"/>
          </a:p>
          <a:p>
            <a:pPr marL="977900" lvl="1" indent="-406400" eaLnBrk="1" hangingPunct="1">
              <a:spcAft>
                <a:spcPct val="20000"/>
              </a:spcAft>
            </a:pPr>
            <a:r>
              <a:rPr lang="en-US" altLang="en-US" sz="2000" dirty="0" smtClean="0"/>
              <a:t>Party has reasonable time before signing to decide whether to retain a lawyer and then to locate a lawyer, obtain lawyer’s advice, and consider advice provided; </a:t>
            </a:r>
            <a:r>
              <a:rPr lang="en-US" altLang="en-US" sz="2000" u="sng" dirty="0" smtClean="0"/>
              <a:t>and</a:t>
            </a:r>
            <a:endParaRPr lang="en-US" altLang="en-US" sz="2000" u="sng" dirty="0"/>
          </a:p>
          <a:p>
            <a:pPr marL="977900" lvl="1" indent="-406400" eaLnBrk="1" hangingPunct="1">
              <a:spcAft>
                <a:spcPct val="20000"/>
              </a:spcAft>
            </a:pPr>
            <a:r>
              <a:rPr lang="en-US" altLang="en-US" sz="2000" dirty="0" smtClean="0"/>
              <a:t>Party has financial ability to retain a lawyer </a:t>
            </a:r>
            <a:r>
              <a:rPr lang="en-US" altLang="en-US" sz="2000" u="sng" dirty="0" smtClean="0"/>
              <a:t>or</a:t>
            </a:r>
            <a:r>
              <a:rPr lang="en-US" altLang="en-US" sz="2000" dirty="0" smtClean="0"/>
              <a:t> other party agrees to pay reasonable fees and expenses of independent legal representation.</a:t>
            </a:r>
          </a:p>
          <a:p>
            <a:pPr marL="571500" lvl="1" indent="0" eaLnBrk="1" hangingPunct="1">
              <a:spcAft>
                <a:spcPct val="20000"/>
              </a:spcAft>
              <a:buNone/>
            </a:pPr>
            <a:r>
              <a:rPr lang="en-US" altLang="en-US" sz="2000" dirty="0" smtClean="0"/>
              <a:t>(C.R.S. § 14-2-309(2))</a:t>
            </a:r>
          </a:p>
          <a:p>
            <a:pPr marL="457200" indent="-457200" eaLnBrk="1" hangingPunct="1">
              <a:spcAft>
                <a:spcPct val="20000"/>
              </a:spcAft>
              <a:buFont typeface="Wingdings" pitchFamily="2" charset="2"/>
              <a:buChar char="u"/>
            </a:pPr>
            <a:r>
              <a:rPr lang="en-US" altLang="en-US" dirty="0" smtClean="0"/>
              <a:t>Practice pointers for negotiating agreement:</a:t>
            </a:r>
            <a:endParaRPr lang="en-US" altLang="en-US" dirty="0"/>
          </a:p>
          <a:p>
            <a:pPr marL="977900" lvl="1" indent="-406400" eaLnBrk="1" hangingPunct="1">
              <a:spcAft>
                <a:spcPct val="20000"/>
              </a:spcAft>
            </a:pPr>
            <a:r>
              <a:rPr lang="en-US" altLang="en-US" sz="2000" dirty="0" smtClean="0"/>
              <a:t>Better for both parties to have legal representation.</a:t>
            </a:r>
          </a:p>
          <a:p>
            <a:pPr marL="977900" lvl="1" indent="-406400" eaLnBrk="1" hangingPunct="1">
              <a:spcAft>
                <a:spcPct val="20000"/>
              </a:spcAft>
            </a:pPr>
            <a:r>
              <a:rPr lang="en-US" altLang="en-US" sz="2000" dirty="0" smtClean="0"/>
              <a:t>Wealthier spouse (or his or her family) should offer to pay fees of other party.</a:t>
            </a:r>
            <a:endParaRPr lang="en-US" altLang="en-US" sz="2000" dirty="0"/>
          </a:p>
          <a:p>
            <a:endParaRPr lang="en-US" dirty="0"/>
          </a:p>
        </p:txBody>
      </p:sp>
    </p:spTree>
    <p:extLst>
      <p:ext uri="{BB962C8B-B14F-4D97-AF65-F5344CB8AC3E}">
        <p14:creationId xmlns:p14="http://schemas.microsoft.com/office/powerpoint/2010/main" val="11115134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1022"/>
  <p:tag name="AS_OS" val="Microsoft Windows NT 6.1.7601 Service Pack 1"/>
  <p:tag name="AS_RELEASE_DATE" val="2013.12.03"/>
  <p:tag name="AS_VERSION" val="8.1.0.0"/>
  <p:tag name="AS_TITLE" val="Aspose.Slides for .NET 4.0"/>
</p:tagLst>
</file>

<file path=ppt/theme/theme1.xml><?xml version="1.0" encoding="utf-8"?>
<a:theme xmlns:a="http://schemas.openxmlformats.org/drawingml/2006/main" name="Master Slide Template - New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1682</Words>
  <Application>Microsoft Office PowerPoint</Application>
  <PresentationFormat>On-screen Show (4:3)</PresentationFormat>
  <Paragraphs>168</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Tahoma</vt:lpstr>
      <vt:lpstr>Wingdings</vt:lpstr>
      <vt:lpstr>Master Slide Template - New Logo</vt:lpstr>
      <vt:lpstr>PowerPoint Presentation</vt:lpstr>
      <vt:lpstr>Why a Premarital Agreement?</vt:lpstr>
      <vt:lpstr>Uniform Premarital and Marital Agreements Act</vt:lpstr>
      <vt:lpstr>Uniform Premarital and Marital Agreements Act – Formation</vt:lpstr>
      <vt:lpstr>Uniform Premarital and Marital Agreements Act – Terms</vt:lpstr>
      <vt:lpstr>Uniform Premarital and Marital Agreements Act – Terms</vt:lpstr>
      <vt:lpstr>Uniform Premarital and Marital Agreements Act – Enforcement</vt:lpstr>
      <vt:lpstr>Uniform Premarital and Marital Agreements Act – Enforcement</vt:lpstr>
      <vt:lpstr>Uniform Premarital and Marital Agreements Act – Enforcement</vt:lpstr>
      <vt:lpstr>Uniform Premarital and Marital Agreements Act – Enforcement</vt:lpstr>
      <vt:lpstr>Uniform Premarital and Marital Agreements Act – Enforcement</vt:lpstr>
      <vt:lpstr>Typical Client Profiles</vt:lpstr>
      <vt:lpstr>Typical Client Profile #1: Beneficiary of Family Wealth</vt:lpstr>
      <vt:lpstr>Typical Client Profile #1: Beneficiary of Family Wealth</vt:lpstr>
      <vt:lpstr>Typical Client Profile #1: Beneficiary of Family Wealth</vt:lpstr>
      <vt:lpstr>Typical Client Profile #2: Employee of Family Business</vt:lpstr>
      <vt:lpstr>Typical Client Profile #3: Entrepreneur</vt:lpstr>
      <vt:lpstr>Typical Client Profile #4: Retiring Couple – Kids from Prior Marriage</vt:lpstr>
      <vt:lpstr>Premarital Agreements and Estate Planning</vt:lpstr>
      <vt:lpstr>Premarital Agreements and Estate Planning – Providing for Survivor</vt:lpstr>
      <vt:lpstr>Premarital Agreements and Taxes (If Spouse Has Taxable Estate)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2017-04-19T18:04:29Z</dcterms:modified>
</cp:coreProperties>
</file>