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4"/>
  </p:notesMasterIdLst>
  <p:handoutMasterIdLst>
    <p:handoutMasterId r:id="rId25"/>
  </p:handoutMasterIdLst>
  <p:sldIdLst>
    <p:sldId id="358" r:id="rId2"/>
    <p:sldId id="359" r:id="rId3"/>
    <p:sldId id="375" r:id="rId4"/>
    <p:sldId id="376" r:id="rId5"/>
    <p:sldId id="377" r:id="rId6"/>
    <p:sldId id="378" r:id="rId7"/>
    <p:sldId id="379" r:id="rId8"/>
    <p:sldId id="381" r:id="rId9"/>
    <p:sldId id="380" r:id="rId10"/>
    <p:sldId id="382" r:id="rId11"/>
    <p:sldId id="383" r:id="rId12"/>
    <p:sldId id="360" r:id="rId13"/>
    <p:sldId id="361" r:id="rId14"/>
    <p:sldId id="362" r:id="rId15"/>
    <p:sldId id="384" r:id="rId16"/>
    <p:sldId id="363" r:id="rId17"/>
    <p:sldId id="364" r:id="rId18"/>
    <p:sldId id="365" r:id="rId19"/>
    <p:sldId id="385" r:id="rId20"/>
    <p:sldId id="386" r:id="rId21"/>
    <p:sldId id="387" r:id="rId22"/>
    <p:sldId id="374" r:id="rId23"/>
  </p:sldIdLst>
  <p:sldSz cx="9144000" cy="6858000" type="screen4x3"/>
  <p:notesSz cx="6858000" cy="9153525"/>
  <p:custDataLst>
    <p:tags r:id="rId26"/>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3"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C1C"/>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106" y="-90"/>
      </p:cViewPr>
      <p:guideLst>
        <p:guide orient="horz" pos="2883"/>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1" y="0"/>
            <a:ext cx="2972421" cy="457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776" tIns="44888" rIns="89776" bIns="44888" numCol="1" anchor="t" anchorCtr="0" compatLnSpc="1">
            <a:prstTxWarp prst="textNoShape">
              <a:avLst/>
            </a:prstTxWarp>
          </a:bodyPr>
          <a:lstStyle>
            <a:lvl1pPr>
              <a:defRPr sz="1200"/>
            </a:lvl1pPr>
          </a:lstStyle>
          <a:p>
            <a:pPr>
              <a:defRPr/>
            </a:pPr>
            <a:endParaRPr lang="en-US" altLang="en-US" dirty="0"/>
          </a:p>
        </p:txBody>
      </p:sp>
      <p:sp>
        <p:nvSpPr>
          <p:cNvPr id="23555" name="Rectangle 3"/>
          <p:cNvSpPr>
            <a:spLocks noGrp="1" noChangeArrowheads="1"/>
          </p:cNvSpPr>
          <p:nvPr>
            <p:ph type="dt" sz="quarter" idx="1"/>
          </p:nvPr>
        </p:nvSpPr>
        <p:spPr bwMode="auto">
          <a:xfrm>
            <a:off x="3884027" y="0"/>
            <a:ext cx="2972421" cy="457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776" tIns="44888" rIns="89776" bIns="44888" numCol="1" anchor="t" anchorCtr="0" compatLnSpc="1">
            <a:prstTxWarp prst="textNoShape">
              <a:avLst/>
            </a:prstTxWarp>
          </a:bodyPr>
          <a:lstStyle>
            <a:lvl1pPr algn="r">
              <a:defRPr sz="1200"/>
            </a:lvl1pPr>
          </a:lstStyle>
          <a:p>
            <a:pPr>
              <a:defRPr/>
            </a:pPr>
            <a:endParaRPr lang="en-US" altLang="en-US" dirty="0"/>
          </a:p>
        </p:txBody>
      </p:sp>
      <p:sp>
        <p:nvSpPr>
          <p:cNvPr id="23556" name="Rectangle 4"/>
          <p:cNvSpPr>
            <a:spLocks noGrp="1" noChangeArrowheads="1"/>
          </p:cNvSpPr>
          <p:nvPr>
            <p:ph type="ftr" sz="quarter" idx="2"/>
          </p:nvPr>
        </p:nvSpPr>
        <p:spPr bwMode="auto">
          <a:xfrm>
            <a:off x="1" y="8693973"/>
            <a:ext cx="2972421" cy="457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776" tIns="44888" rIns="89776" bIns="44888" numCol="1" anchor="b" anchorCtr="0" compatLnSpc="1">
            <a:prstTxWarp prst="textNoShape">
              <a:avLst/>
            </a:prstTxWarp>
          </a:bodyPr>
          <a:lstStyle>
            <a:lvl1pPr>
              <a:defRPr sz="1200"/>
            </a:lvl1pPr>
          </a:lstStyle>
          <a:p>
            <a:pPr>
              <a:defRPr/>
            </a:pPr>
            <a:endParaRPr lang="en-US" altLang="en-US" dirty="0"/>
          </a:p>
        </p:txBody>
      </p:sp>
      <p:sp>
        <p:nvSpPr>
          <p:cNvPr id="23557" name="Rectangle 5"/>
          <p:cNvSpPr>
            <a:spLocks noGrp="1" noChangeArrowheads="1"/>
          </p:cNvSpPr>
          <p:nvPr>
            <p:ph type="sldNum" sz="quarter" idx="3"/>
          </p:nvPr>
        </p:nvSpPr>
        <p:spPr bwMode="auto">
          <a:xfrm>
            <a:off x="3884027" y="8693973"/>
            <a:ext cx="2972421" cy="457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776" tIns="44888" rIns="89776" bIns="44888" numCol="1" anchor="b" anchorCtr="0" compatLnSpc="1">
            <a:prstTxWarp prst="textNoShape">
              <a:avLst/>
            </a:prstTxWarp>
          </a:bodyPr>
          <a:lstStyle>
            <a:lvl1pPr algn="r">
              <a:defRPr sz="1200"/>
            </a:lvl1pPr>
          </a:lstStyle>
          <a:p>
            <a:pPr>
              <a:defRPr/>
            </a:pPr>
            <a:fld id="{2CA49D43-C670-4837-BE50-0A46712129C5}" type="slidenum">
              <a:rPr lang="en-US" altLang="en-US"/>
              <a:pPr>
                <a:defRPr/>
              </a:pPr>
              <a:t>‹#›</a:t>
            </a:fld>
            <a:endParaRPr lang="en-US" altLang="en-US" dirty="0"/>
          </a:p>
        </p:txBody>
      </p:sp>
    </p:spTree>
    <p:extLst>
      <p:ext uri="{BB962C8B-B14F-4D97-AF65-F5344CB8AC3E}">
        <p14:creationId xmlns:p14="http://schemas.microsoft.com/office/powerpoint/2010/main" val="1813815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1" y="0"/>
            <a:ext cx="2972421" cy="457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776" tIns="44888" rIns="89776" bIns="44888" numCol="1" anchor="t" anchorCtr="0" compatLnSpc="1">
            <a:prstTxWarp prst="textNoShape">
              <a:avLst/>
            </a:prstTxWarp>
          </a:bodyPr>
          <a:lstStyle>
            <a:lvl1pPr>
              <a:defRPr sz="1200"/>
            </a:lvl1pPr>
          </a:lstStyle>
          <a:p>
            <a:pPr>
              <a:defRPr/>
            </a:pPr>
            <a:endParaRPr lang="en-US" altLang="en-US" dirty="0"/>
          </a:p>
        </p:txBody>
      </p:sp>
      <p:sp>
        <p:nvSpPr>
          <p:cNvPr id="22531" name="Rectangle 3"/>
          <p:cNvSpPr>
            <a:spLocks noGrp="1" noChangeArrowheads="1"/>
          </p:cNvSpPr>
          <p:nvPr>
            <p:ph type="dt" idx="1"/>
          </p:nvPr>
        </p:nvSpPr>
        <p:spPr bwMode="auto">
          <a:xfrm>
            <a:off x="3884027" y="0"/>
            <a:ext cx="2972421" cy="457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776" tIns="44888" rIns="89776" bIns="44888" numCol="1" anchor="t" anchorCtr="0" compatLnSpc="1">
            <a:prstTxWarp prst="textNoShape">
              <a:avLst/>
            </a:prstTxWarp>
          </a:bodyPr>
          <a:lstStyle>
            <a:lvl1pPr algn="r">
              <a:defRPr sz="1200"/>
            </a:lvl1pPr>
          </a:lstStyle>
          <a:p>
            <a:pPr>
              <a:defRPr/>
            </a:pPr>
            <a:endParaRPr lang="en-US" altLang="en-US" dirty="0"/>
          </a:p>
        </p:txBody>
      </p:sp>
      <p:sp>
        <p:nvSpPr>
          <p:cNvPr id="22532" name="Rectangle 4"/>
          <p:cNvSpPr>
            <a:spLocks noGrp="1" noRot="1" noChangeAspect="1" noChangeArrowheads="1" noTextEdit="1"/>
          </p:cNvSpPr>
          <p:nvPr>
            <p:ph type="sldImg" idx="2"/>
          </p:nvPr>
        </p:nvSpPr>
        <p:spPr bwMode="auto">
          <a:xfrm>
            <a:off x="1139825" y="685800"/>
            <a:ext cx="4578350" cy="34337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vert="horz" wrap="square" lIns="89776" tIns="44888" rIns="89776" bIns="44888" numCol="1" anchor="ctr" anchorCtr="0" compatLnSpc="1">
            <a:prstTxWarp prst="textNoShape">
              <a:avLst/>
            </a:prstTxWarp>
          </a:bodyPr>
          <a:lstStyle/>
          <a:p>
            <a:pPr lvl="0"/>
            <a:endParaRPr lang="en-US" noProof="0" dirty="0" smtClean="0"/>
          </a:p>
        </p:txBody>
      </p:sp>
      <p:sp>
        <p:nvSpPr>
          <p:cNvPr id="22533" name="Rectangle 5"/>
          <p:cNvSpPr>
            <a:spLocks noGrp="1" noChangeArrowheads="1"/>
          </p:cNvSpPr>
          <p:nvPr>
            <p:ph type="body" sz="quarter" idx="3"/>
          </p:nvPr>
        </p:nvSpPr>
        <p:spPr bwMode="auto">
          <a:xfrm>
            <a:off x="686421" y="4348550"/>
            <a:ext cx="5485158" cy="4118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776" tIns="44888" rIns="89776" bIns="4488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2534" name="Rectangle 6"/>
          <p:cNvSpPr>
            <a:spLocks noGrp="1" noChangeArrowheads="1"/>
          </p:cNvSpPr>
          <p:nvPr>
            <p:ph type="ftr" sz="quarter" idx="4"/>
          </p:nvPr>
        </p:nvSpPr>
        <p:spPr bwMode="auto">
          <a:xfrm>
            <a:off x="1" y="8693973"/>
            <a:ext cx="2972421" cy="457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776" tIns="44888" rIns="89776" bIns="44888" numCol="1" anchor="b" anchorCtr="0" compatLnSpc="1">
            <a:prstTxWarp prst="textNoShape">
              <a:avLst/>
            </a:prstTxWarp>
          </a:bodyPr>
          <a:lstStyle>
            <a:lvl1pPr>
              <a:defRPr sz="1200"/>
            </a:lvl1pPr>
          </a:lstStyle>
          <a:p>
            <a:pPr>
              <a:defRPr/>
            </a:pPr>
            <a:endParaRPr lang="en-US" altLang="en-US" dirty="0"/>
          </a:p>
        </p:txBody>
      </p:sp>
      <p:sp>
        <p:nvSpPr>
          <p:cNvPr id="22535" name="Rectangle 7"/>
          <p:cNvSpPr>
            <a:spLocks noGrp="1" noChangeArrowheads="1"/>
          </p:cNvSpPr>
          <p:nvPr>
            <p:ph type="sldNum" sz="quarter" idx="5"/>
          </p:nvPr>
        </p:nvSpPr>
        <p:spPr bwMode="auto">
          <a:xfrm>
            <a:off x="3884027" y="8693973"/>
            <a:ext cx="2972421" cy="457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776" tIns="44888" rIns="89776" bIns="44888" numCol="1" anchor="b" anchorCtr="0" compatLnSpc="1">
            <a:prstTxWarp prst="textNoShape">
              <a:avLst/>
            </a:prstTxWarp>
          </a:bodyPr>
          <a:lstStyle>
            <a:lvl1pPr algn="r">
              <a:defRPr sz="1200"/>
            </a:lvl1pPr>
          </a:lstStyle>
          <a:p>
            <a:pPr>
              <a:defRPr/>
            </a:pPr>
            <a:fld id="{D569F882-BC57-4DA0-A4A9-358950D0E250}" type="slidenum">
              <a:rPr lang="en-US" altLang="en-US"/>
              <a:pPr>
                <a:defRPr/>
              </a:pPr>
              <a:t>‹#›</a:t>
            </a:fld>
            <a:endParaRPr lang="en-US" altLang="en-US" dirty="0"/>
          </a:p>
        </p:txBody>
      </p:sp>
    </p:spTree>
    <p:extLst>
      <p:ext uri="{BB962C8B-B14F-4D97-AF65-F5344CB8AC3E}">
        <p14:creationId xmlns:p14="http://schemas.microsoft.com/office/powerpoint/2010/main" val="7205267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noFill/>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a:noFill/>
        </p:spPr>
        <p:txBody>
          <a:bodyPr/>
          <a:lstStyle/>
          <a:p>
            <a:pPr eaLnBrk="1" hangingPunct="1"/>
            <a:endParaRPr lang="en-US" altLang="en-US" dirty="0" smtClean="0"/>
          </a:p>
        </p:txBody>
      </p:sp>
      <p:sp>
        <p:nvSpPr>
          <p:cNvPr id="4506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29428" indent="-280549" eaLnBrk="0" hangingPunct="0">
              <a:spcBef>
                <a:spcPct val="30000"/>
              </a:spcBef>
              <a:defRPr sz="1200">
                <a:solidFill>
                  <a:schemeClr val="tx1"/>
                </a:solidFill>
                <a:latin typeface="Arial" charset="0"/>
              </a:defRPr>
            </a:lvl2pPr>
            <a:lvl3pPr marL="1122197" indent="-224439" eaLnBrk="0" hangingPunct="0">
              <a:spcBef>
                <a:spcPct val="30000"/>
              </a:spcBef>
              <a:defRPr sz="1200">
                <a:solidFill>
                  <a:schemeClr val="tx1"/>
                </a:solidFill>
                <a:latin typeface="Arial" charset="0"/>
              </a:defRPr>
            </a:lvl3pPr>
            <a:lvl4pPr marL="1571076" indent="-224439" eaLnBrk="0" hangingPunct="0">
              <a:spcBef>
                <a:spcPct val="30000"/>
              </a:spcBef>
              <a:defRPr sz="1200">
                <a:solidFill>
                  <a:schemeClr val="tx1"/>
                </a:solidFill>
                <a:latin typeface="Arial" charset="0"/>
              </a:defRPr>
            </a:lvl4pPr>
            <a:lvl5pPr marL="2019955" indent="-224439" eaLnBrk="0" hangingPunct="0">
              <a:spcBef>
                <a:spcPct val="30000"/>
              </a:spcBef>
              <a:defRPr sz="1200">
                <a:solidFill>
                  <a:schemeClr val="tx1"/>
                </a:solidFill>
                <a:latin typeface="Arial" charset="0"/>
              </a:defRPr>
            </a:lvl5pPr>
            <a:lvl6pPr marL="2468834" indent="-224439" eaLnBrk="0" fontAlgn="base" hangingPunct="0">
              <a:spcBef>
                <a:spcPct val="30000"/>
              </a:spcBef>
              <a:spcAft>
                <a:spcPct val="0"/>
              </a:spcAft>
              <a:defRPr sz="1200">
                <a:solidFill>
                  <a:schemeClr val="tx1"/>
                </a:solidFill>
                <a:latin typeface="Arial" charset="0"/>
              </a:defRPr>
            </a:lvl6pPr>
            <a:lvl7pPr marL="2917713" indent="-224439" eaLnBrk="0" fontAlgn="base" hangingPunct="0">
              <a:spcBef>
                <a:spcPct val="30000"/>
              </a:spcBef>
              <a:spcAft>
                <a:spcPct val="0"/>
              </a:spcAft>
              <a:defRPr sz="1200">
                <a:solidFill>
                  <a:schemeClr val="tx1"/>
                </a:solidFill>
                <a:latin typeface="Arial" charset="0"/>
              </a:defRPr>
            </a:lvl7pPr>
            <a:lvl8pPr marL="3366592" indent="-224439" eaLnBrk="0" fontAlgn="base" hangingPunct="0">
              <a:spcBef>
                <a:spcPct val="30000"/>
              </a:spcBef>
              <a:spcAft>
                <a:spcPct val="0"/>
              </a:spcAft>
              <a:defRPr sz="1200">
                <a:solidFill>
                  <a:schemeClr val="tx1"/>
                </a:solidFill>
                <a:latin typeface="Arial" charset="0"/>
              </a:defRPr>
            </a:lvl8pPr>
            <a:lvl9pPr marL="3815471" indent="-22443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6C15DFB-BECC-4978-81B1-FDB2A5411C27}" type="slidenum">
              <a:rPr lang="en-US" altLang="en-US" smtClean="0"/>
              <a:pPr eaLnBrk="1" hangingPunct="1">
                <a:spcBef>
                  <a:spcPct val="0"/>
                </a:spcBef>
              </a:pPr>
              <a:t>1</a:t>
            </a:fld>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noFill/>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a:noFill/>
        </p:spPr>
        <p:txBody>
          <a:bodyPr/>
          <a:lstStyle/>
          <a:p>
            <a:pPr eaLnBrk="1" hangingPunct="1"/>
            <a:endParaRPr lang="en-US" altLang="en-US" dirty="0" smtClean="0"/>
          </a:p>
        </p:txBody>
      </p:sp>
      <p:sp>
        <p:nvSpPr>
          <p:cNvPr id="4506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29428" indent="-280549" eaLnBrk="0" hangingPunct="0">
              <a:spcBef>
                <a:spcPct val="30000"/>
              </a:spcBef>
              <a:defRPr sz="1200">
                <a:solidFill>
                  <a:schemeClr val="tx1"/>
                </a:solidFill>
                <a:latin typeface="Arial" charset="0"/>
              </a:defRPr>
            </a:lvl2pPr>
            <a:lvl3pPr marL="1122197" indent="-224439" eaLnBrk="0" hangingPunct="0">
              <a:spcBef>
                <a:spcPct val="30000"/>
              </a:spcBef>
              <a:defRPr sz="1200">
                <a:solidFill>
                  <a:schemeClr val="tx1"/>
                </a:solidFill>
                <a:latin typeface="Arial" charset="0"/>
              </a:defRPr>
            </a:lvl3pPr>
            <a:lvl4pPr marL="1571076" indent="-224439" eaLnBrk="0" hangingPunct="0">
              <a:spcBef>
                <a:spcPct val="30000"/>
              </a:spcBef>
              <a:defRPr sz="1200">
                <a:solidFill>
                  <a:schemeClr val="tx1"/>
                </a:solidFill>
                <a:latin typeface="Arial" charset="0"/>
              </a:defRPr>
            </a:lvl4pPr>
            <a:lvl5pPr marL="2019955" indent="-224439" eaLnBrk="0" hangingPunct="0">
              <a:spcBef>
                <a:spcPct val="30000"/>
              </a:spcBef>
              <a:defRPr sz="1200">
                <a:solidFill>
                  <a:schemeClr val="tx1"/>
                </a:solidFill>
                <a:latin typeface="Arial" charset="0"/>
              </a:defRPr>
            </a:lvl5pPr>
            <a:lvl6pPr marL="2468834" indent="-224439" eaLnBrk="0" fontAlgn="base" hangingPunct="0">
              <a:spcBef>
                <a:spcPct val="30000"/>
              </a:spcBef>
              <a:spcAft>
                <a:spcPct val="0"/>
              </a:spcAft>
              <a:defRPr sz="1200">
                <a:solidFill>
                  <a:schemeClr val="tx1"/>
                </a:solidFill>
                <a:latin typeface="Arial" charset="0"/>
              </a:defRPr>
            </a:lvl6pPr>
            <a:lvl7pPr marL="2917713" indent="-224439" eaLnBrk="0" fontAlgn="base" hangingPunct="0">
              <a:spcBef>
                <a:spcPct val="30000"/>
              </a:spcBef>
              <a:spcAft>
                <a:spcPct val="0"/>
              </a:spcAft>
              <a:defRPr sz="1200">
                <a:solidFill>
                  <a:schemeClr val="tx1"/>
                </a:solidFill>
                <a:latin typeface="Arial" charset="0"/>
              </a:defRPr>
            </a:lvl7pPr>
            <a:lvl8pPr marL="3366592" indent="-224439" eaLnBrk="0" fontAlgn="base" hangingPunct="0">
              <a:spcBef>
                <a:spcPct val="30000"/>
              </a:spcBef>
              <a:spcAft>
                <a:spcPct val="0"/>
              </a:spcAft>
              <a:defRPr sz="1200">
                <a:solidFill>
                  <a:schemeClr val="tx1"/>
                </a:solidFill>
                <a:latin typeface="Arial" charset="0"/>
              </a:defRPr>
            </a:lvl8pPr>
            <a:lvl9pPr marL="3815471" indent="-22443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6C15DFB-BECC-4978-81B1-FDB2A5411C27}" type="slidenum">
              <a:rPr lang="en-US" altLang="en-US" smtClean="0"/>
              <a:pPr eaLnBrk="1" hangingPunct="1">
                <a:spcBef>
                  <a:spcPct val="0"/>
                </a:spcBef>
              </a:pPr>
              <a:t>22</a:t>
            </a:fld>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457200" y="1219200"/>
            <a:ext cx="8229600" cy="0"/>
          </a:xfrm>
          <a:prstGeom prst="line">
            <a:avLst/>
          </a:prstGeom>
          <a:ln w="25400">
            <a:solidFill>
              <a:srgbClr val="AAAD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 y="2706688"/>
            <a:ext cx="8229600" cy="0"/>
          </a:xfrm>
          <a:prstGeom prst="line">
            <a:avLst/>
          </a:prstGeom>
          <a:ln w="25400">
            <a:solidFill>
              <a:srgbClr val="AAAD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457200" y="1219200"/>
            <a:ext cx="82296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876772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457200" y="273050"/>
            <a:ext cx="8229600" cy="0"/>
          </a:xfrm>
          <a:prstGeom prst="line">
            <a:avLst/>
          </a:prstGeom>
          <a:ln w="25400">
            <a:solidFill>
              <a:srgbClr val="AAAD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66725" y="1406525"/>
            <a:ext cx="8229600" cy="0"/>
          </a:xfrm>
          <a:prstGeom prst="line">
            <a:avLst/>
          </a:prstGeom>
          <a:ln w="25400">
            <a:solidFill>
              <a:srgbClr val="AAAD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853945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457200" y="263525"/>
            <a:ext cx="8229600" cy="0"/>
          </a:xfrm>
          <a:prstGeom prst="line">
            <a:avLst/>
          </a:prstGeom>
          <a:ln w="25400">
            <a:solidFill>
              <a:srgbClr val="AAAD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57200" y="1416050"/>
            <a:ext cx="8229600" cy="0"/>
          </a:xfrm>
          <a:prstGeom prst="line">
            <a:avLst/>
          </a:prstGeom>
          <a:ln w="25400">
            <a:solidFill>
              <a:srgbClr val="AAAD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86188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457200" y="273050"/>
            <a:ext cx="8229600" cy="0"/>
          </a:xfrm>
          <a:prstGeom prst="line">
            <a:avLst/>
          </a:prstGeom>
          <a:ln w="25400">
            <a:solidFill>
              <a:srgbClr val="AAAD00"/>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466725" y="1406525"/>
            <a:ext cx="8229600" cy="0"/>
          </a:xfrm>
          <a:prstGeom prst="line">
            <a:avLst/>
          </a:prstGeom>
          <a:ln w="25400">
            <a:solidFill>
              <a:srgbClr val="AAAD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697765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369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24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0736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8" name="Picture 1"/>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726113" y="5943600"/>
            <a:ext cx="3113087"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1" r:id="rId5"/>
    <p:sldLayoutId id="2147483762" r:id="rId6"/>
  </p:sldLayoutIdLst>
  <p:timing>
    <p:tnLst>
      <p:par>
        <p:cTn id="1" dur="indefinite" restart="never" nodeType="tmRoot"/>
      </p:par>
    </p:tnLst>
  </p:timing>
  <p:txStyles>
    <p:titleStyle>
      <a:lvl1pPr algn="ctr" rtl="0" eaLnBrk="0" fontAlgn="base" hangingPunct="0">
        <a:spcBef>
          <a:spcPct val="0"/>
        </a:spcBef>
        <a:spcAft>
          <a:spcPct val="0"/>
        </a:spcAft>
        <a:defRPr sz="3600" b="1" kern="1200">
          <a:solidFill>
            <a:srgbClr val="35006D"/>
          </a:solidFill>
          <a:latin typeface="Tahoma" panose="020B0604030504040204" pitchFamily="34" charset="0"/>
          <a:ea typeface="Tahoma" panose="020B0604030504040204" pitchFamily="34" charset="0"/>
          <a:cs typeface="Tahoma" panose="020B0604030504040204" pitchFamily="34" charset="0"/>
        </a:defRPr>
      </a:lvl1pPr>
      <a:lvl2pPr algn="ctr" rtl="0" eaLnBrk="0" fontAlgn="base" hangingPunct="0">
        <a:spcBef>
          <a:spcPct val="0"/>
        </a:spcBef>
        <a:spcAft>
          <a:spcPct val="0"/>
        </a:spcAft>
        <a:defRPr sz="3600" b="1">
          <a:solidFill>
            <a:srgbClr val="35006D"/>
          </a:solidFill>
          <a:latin typeface="Tahoma" pitchFamily="34" charset="0"/>
          <a:cs typeface="Tahoma" pitchFamily="34" charset="0"/>
        </a:defRPr>
      </a:lvl2pPr>
      <a:lvl3pPr algn="ctr" rtl="0" eaLnBrk="0" fontAlgn="base" hangingPunct="0">
        <a:spcBef>
          <a:spcPct val="0"/>
        </a:spcBef>
        <a:spcAft>
          <a:spcPct val="0"/>
        </a:spcAft>
        <a:defRPr sz="3600" b="1">
          <a:solidFill>
            <a:srgbClr val="35006D"/>
          </a:solidFill>
          <a:latin typeface="Tahoma" pitchFamily="34" charset="0"/>
          <a:cs typeface="Tahoma" pitchFamily="34" charset="0"/>
        </a:defRPr>
      </a:lvl3pPr>
      <a:lvl4pPr algn="ctr" rtl="0" eaLnBrk="0" fontAlgn="base" hangingPunct="0">
        <a:spcBef>
          <a:spcPct val="0"/>
        </a:spcBef>
        <a:spcAft>
          <a:spcPct val="0"/>
        </a:spcAft>
        <a:defRPr sz="3600" b="1">
          <a:solidFill>
            <a:srgbClr val="35006D"/>
          </a:solidFill>
          <a:latin typeface="Tahoma" pitchFamily="34" charset="0"/>
          <a:cs typeface="Tahoma" pitchFamily="34" charset="0"/>
        </a:defRPr>
      </a:lvl4pPr>
      <a:lvl5pPr algn="ctr" rtl="0" eaLnBrk="0" fontAlgn="base" hangingPunct="0">
        <a:spcBef>
          <a:spcPct val="0"/>
        </a:spcBef>
        <a:spcAft>
          <a:spcPct val="0"/>
        </a:spcAft>
        <a:defRPr sz="3600" b="1">
          <a:solidFill>
            <a:srgbClr val="35006D"/>
          </a:solidFill>
          <a:latin typeface="Tahoma" pitchFamily="34" charset="0"/>
          <a:cs typeface="Tahoma" pitchFamily="34" charset="0"/>
        </a:defRPr>
      </a:lvl5pPr>
      <a:lvl6pPr marL="457200" algn="ctr" rtl="0" fontAlgn="base">
        <a:spcBef>
          <a:spcPct val="0"/>
        </a:spcBef>
        <a:spcAft>
          <a:spcPct val="0"/>
        </a:spcAft>
        <a:defRPr sz="3600" b="1">
          <a:solidFill>
            <a:srgbClr val="35006D"/>
          </a:solidFill>
          <a:latin typeface="Tahoma" pitchFamily="34" charset="0"/>
          <a:cs typeface="Tahoma" pitchFamily="34" charset="0"/>
        </a:defRPr>
      </a:lvl6pPr>
      <a:lvl7pPr marL="914400" algn="ctr" rtl="0" fontAlgn="base">
        <a:spcBef>
          <a:spcPct val="0"/>
        </a:spcBef>
        <a:spcAft>
          <a:spcPct val="0"/>
        </a:spcAft>
        <a:defRPr sz="3600" b="1">
          <a:solidFill>
            <a:srgbClr val="35006D"/>
          </a:solidFill>
          <a:latin typeface="Tahoma" pitchFamily="34" charset="0"/>
          <a:cs typeface="Tahoma" pitchFamily="34" charset="0"/>
        </a:defRPr>
      </a:lvl7pPr>
      <a:lvl8pPr marL="1371600" algn="ctr" rtl="0" fontAlgn="base">
        <a:spcBef>
          <a:spcPct val="0"/>
        </a:spcBef>
        <a:spcAft>
          <a:spcPct val="0"/>
        </a:spcAft>
        <a:defRPr sz="3600" b="1">
          <a:solidFill>
            <a:srgbClr val="35006D"/>
          </a:solidFill>
          <a:latin typeface="Tahoma" pitchFamily="34" charset="0"/>
          <a:cs typeface="Tahoma" pitchFamily="34" charset="0"/>
        </a:defRPr>
      </a:lvl8pPr>
      <a:lvl9pPr marL="1828800" algn="ctr" rtl="0" fontAlgn="base">
        <a:spcBef>
          <a:spcPct val="0"/>
        </a:spcBef>
        <a:spcAft>
          <a:spcPct val="0"/>
        </a:spcAft>
        <a:defRPr sz="3600" b="1">
          <a:solidFill>
            <a:srgbClr val="35006D"/>
          </a:solidFill>
          <a:latin typeface="Tahoma" pitchFamily="34" charset="0"/>
          <a:cs typeface="Tahoma" pitchFamily="34" charset="0"/>
        </a:defRPr>
      </a:lvl9pPr>
    </p:titleStyle>
    <p:bodyStyle>
      <a:lvl1pPr marL="342900" indent="-342900" algn="l" rtl="0" eaLnBrk="0" fontAlgn="base" hangingPunct="0">
        <a:spcBef>
          <a:spcPct val="20000"/>
        </a:spcBef>
        <a:spcAft>
          <a:spcPct val="0"/>
        </a:spcAft>
        <a:buFont typeface="Arial"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rtl="0" eaLnBrk="0" fontAlgn="base" hangingPunct="0">
        <a:spcBef>
          <a:spcPct val="20000"/>
        </a:spcBef>
        <a:spcAft>
          <a:spcPct val="0"/>
        </a:spcAft>
        <a:buFont typeface="Arial"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rtl="0" eaLnBrk="0" fontAlgn="base" hangingPunct="0">
        <a:spcBef>
          <a:spcPct val="20000"/>
        </a:spcBef>
        <a:spcAft>
          <a:spcPct val="0"/>
        </a:spcAft>
        <a:buFont typeface="Arial"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5"/>
          <p:cNvSpPr txBox="1">
            <a:spLocks noChangeArrowheads="1"/>
          </p:cNvSpPr>
          <p:nvPr/>
        </p:nvSpPr>
        <p:spPr bwMode="auto">
          <a:xfrm>
            <a:off x="563563" y="355600"/>
            <a:ext cx="8001000"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spcBef>
                <a:spcPct val="20000"/>
              </a:spcBef>
              <a:buFont typeface="Arial" charset="0"/>
              <a:buChar char="•"/>
              <a:defRPr sz="2400">
                <a:solidFill>
                  <a:schemeClr val="tx1"/>
                </a:solidFill>
                <a:latin typeface="Tahoma" pitchFamily="34" charset="0"/>
                <a:cs typeface="Tahoma" pitchFamily="34" charset="0"/>
              </a:defRPr>
            </a:lvl1pPr>
            <a:lvl2pPr marL="742950" indent="-285750" eaLnBrk="0" hangingPunct="0">
              <a:spcBef>
                <a:spcPct val="20000"/>
              </a:spcBef>
              <a:buFont typeface="Arial" charset="0"/>
              <a:buChar char="–"/>
              <a:defRPr sz="2400">
                <a:solidFill>
                  <a:schemeClr val="tx1"/>
                </a:solidFill>
                <a:latin typeface="Tahoma" pitchFamily="34" charset="0"/>
                <a:cs typeface="Tahoma" pitchFamily="34" charset="0"/>
              </a:defRPr>
            </a:lvl2pPr>
            <a:lvl3pPr marL="1143000" indent="-228600" eaLnBrk="0" hangingPunct="0">
              <a:spcBef>
                <a:spcPct val="20000"/>
              </a:spcBef>
              <a:buFont typeface="Arial" charset="0"/>
              <a:buChar char="•"/>
              <a:defRPr sz="2400">
                <a:solidFill>
                  <a:schemeClr val="tx1"/>
                </a:solidFill>
                <a:latin typeface="Tahoma" pitchFamily="34" charset="0"/>
                <a:cs typeface="Tahoma" pitchFamily="34" charset="0"/>
              </a:defRPr>
            </a:lvl3pPr>
            <a:lvl4pPr marL="1600200" indent="-228600" eaLnBrk="0" hangingPunct="0">
              <a:spcBef>
                <a:spcPct val="20000"/>
              </a:spcBef>
              <a:buFont typeface="Arial" charset="0"/>
              <a:buChar char="–"/>
              <a:defRPr sz="2400">
                <a:solidFill>
                  <a:schemeClr val="tx1"/>
                </a:solidFill>
                <a:latin typeface="Tahoma" pitchFamily="34" charset="0"/>
                <a:cs typeface="Tahoma" pitchFamily="34" charset="0"/>
              </a:defRPr>
            </a:lvl4pPr>
            <a:lvl5pPr marL="2057400" indent="-228600" eaLnBrk="0" hangingPunct="0">
              <a:spcBef>
                <a:spcPct val="20000"/>
              </a:spcBef>
              <a:buFont typeface="Arial" charset="0"/>
              <a:buChar char="»"/>
              <a:defRPr sz="24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9pPr>
          </a:lstStyle>
          <a:p>
            <a:pPr algn="ctr">
              <a:spcBef>
                <a:spcPct val="55000"/>
              </a:spcBef>
              <a:buNone/>
            </a:pPr>
            <a:r>
              <a:rPr lang="en-US" altLang="en-US" b="1" u="sng" dirty="0" smtClean="0">
                <a:solidFill>
                  <a:srgbClr val="35006D"/>
                </a:solidFill>
              </a:rPr>
              <a:t>Premarital Agreements as a Tool to Protect Family Wealth</a:t>
            </a:r>
            <a:r>
              <a:rPr lang="en-US" altLang="en-US" sz="5400" b="1" dirty="0">
                <a:solidFill>
                  <a:srgbClr val="35006D"/>
                </a:solidFill>
              </a:rPr>
              <a:t/>
            </a:r>
            <a:br>
              <a:rPr lang="en-US" altLang="en-US" sz="5400" b="1" dirty="0">
                <a:solidFill>
                  <a:srgbClr val="35006D"/>
                </a:solidFill>
              </a:rPr>
            </a:br>
            <a:r>
              <a:rPr lang="en-US" altLang="en-US" sz="4000" b="1" dirty="0">
                <a:latin typeface="Arial" charset="0"/>
              </a:rPr>
              <a:t/>
            </a:r>
            <a:br>
              <a:rPr lang="en-US" altLang="en-US" sz="4000" b="1" dirty="0">
                <a:latin typeface="Arial" charset="0"/>
              </a:rPr>
            </a:br>
            <a:r>
              <a:rPr lang="en-US" altLang="en-US" sz="2000" b="1" dirty="0">
                <a:latin typeface="Arial" charset="0"/>
              </a:rPr>
              <a:t/>
            </a:r>
            <a:br>
              <a:rPr lang="en-US" altLang="en-US" sz="2000" b="1" dirty="0">
                <a:latin typeface="Arial" charset="0"/>
              </a:rPr>
            </a:br>
            <a:r>
              <a:rPr lang="en-US" altLang="en-US" sz="1400" b="1" dirty="0"/>
              <a:t>by</a:t>
            </a:r>
          </a:p>
          <a:p>
            <a:pPr algn="ctr">
              <a:spcBef>
                <a:spcPct val="0"/>
              </a:spcBef>
              <a:buFontTx/>
              <a:buNone/>
            </a:pPr>
            <a:r>
              <a:rPr lang="en-US" altLang="en-US" sz="1400" b="1" dirty="0" smtClean="0"/>
              <a:t>Jessica L. Broderick</a:t>
            </a:r>
            <a:r>
              <a:rPr lang="en-US" altLang="en-US" sz="1400" b="1" dirty="0"/>
              <a:t/>
            </a:r>
            <a:br>
              <a:rPr lang="en-US" altLang="en-US" sz="1400" b="1" dirty="0"/>
            </a:br>
            <a:r>
              <a:rPr lang="en-US" altLang="en-US" sz="1400" b="1" dirty="0"/>
              <a:t>Sherman &amp; Howard L.L.C.</a:t>
            </a:r>
          </a:p>
          <a:p>
            <a:pPr algn="ctr">
              <a:spcBef>
                <a:spcPct val="0"/>
              </a:spcBef>
              <a:buFontTx/>
              <a:buNone/>
            </a:pPr>
            <a:r>
              <a:rPr lang="en-US" altLang="en-US" sz="1400" b="1" dirty="0"/>
              <a:t>633 17</a:t>
            </a:r>
            <a:r>
              <a:rPr lang="en-US" altLang="en-US" sz="1400" b="1" baseline="30000" dirty="0"/>
              <a:t>th</a:t>
            </a:r>
            <a:r>
              <a:rPr lang="en-US" altLang="en-US" sz="1400" b="1" dirty="0"/>
              <a:t> Street, Suite 3000</a:t>
            </a:r>
          </a:p>
          <a:p>
            <a:pPr algn="ctr">
              <a:spcBef>
                <a:spcPct val="0"/>
              </a:spcBef>
              <a:buFontTx/>
              <a:buNone/>
            </a:pPr>
            <a:r>
              <a:rPr lang="en-US" altLang="en-US" sz="1400" b="1" dirty="0"/>
              <a:t>Denver, CO 80202</a:t>
            </a:r>
          </a:p>
          <a:p>
            <a:pPr algn="ctr">
              <a:spcBef>
                <a:spcPct val="0"/>
              </a:spcBef>
              <a:buFontTx/>
              <a:buNone/>
            </a:pPr>
            <a:r>
              <a:rPr lang="en-US" altLang="en-US" sz="1400" b="1" dirty="0" smtClean="0"/>
              <a:t>jbroderick@shermanhoward.com</a:t>
            </a:r>
            <a:endParaRPr lang="en-US" altLang="en-US" sz="1400" b="1" dirty="0"/>
          </a:p>
          <a:p>
            <a:pPr algn="ctr">
              <a:spcBef>
                <a:spcPct val="0"/>
              </a:spcBef>
              <a:buFontTx/>
              <a:buNone/>
            </a:pPr>
            <a:r>
              <a:rPr lang="en-US" altLang="en-US" sz="1400" b="1" dirty="0"/>
              <a:t>         Tel.  </a:t>
            </a:r>
            <a:r>
              <a:rPr lang="en-US" altLang="en-US" sz="1400" b="1" dirty="0" smtClean="0"/>
              <a:t>303-299-8446</a:t>
            </a:r>
            <a:r>
              <a:rPr lang="en-US" altLang="en-US" sz="1800" b="1" dirty="0"/>
              <a:t>	</a:t>
            </a:r>
          </a:p>
          <a:p>
            <a:pPr algn="ctr">
              <a:spcBef>
                <a:spcPct val="0"/>
              </a:spcBef>
              <a:buFontTx/>
              <a:buNone/>
            </a:pPr>
            <a:endParaRPr lang="en-US" altLang="en-US" sz="1800" b="1" dirty="0">
              <a:latin typeface="Arial" charset="0"/>
            </a:endParaRPr>
          </a:p>
        </p:txBody>
      </p:sp>
      <p:sp>
        <p:nvSpPr>
          <p:cNvPr id="25603" name="Text Box 8"/>
          <p:cNvSpPr txBox="1">
            <a:spLocks noChangeArrowheads="1"/>
          </p:cNvSpPr>
          <p:nvPr/>
        </p:nvSpPr>
        <p:spPr bwMode="auto">
          <a:xfrm>
            <a:off x="1935163" y="3657600"/>
            <a:ext cx="52578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2400">
                <a:solidFill>
                  <a:schemeClr val="tx1"/>
                </a:solidFill>
                <a:latin typeface="Tahoma" pitchFamily="34" charset="0"/>
                <a:cs typeface="Tahoma" pitchFamily="34" charset="0"/>
              </a:defRPr>
            </a:lvl1pPr>
            <a:lvl2pPr marL="742950" indent="-285750" eaLnBrk="0" hangingPunct="0">
              <a:spcBef>
                <a:spcPct val="20000"/>
              </a:spcBef>
              <a:buFont typeface="Arial" charset="0"/>
              <a:buChar char="–"/>
              <a:defRPr sz="2400">
                <a:solidFill>
                  <a:schemeClr val="tx1"/>
                </a:solidFill>
                <a:latin typeface="Tahoma" pitchFamily="34" charset="0"/>
                <a:cs typeface="Tahoma" pitchFamily="34" charset="0"/>
              </a:defRPr>
            </a:lvl2pPr>
            <a:lvl3pPr marL="1143000" indent="-228600" eaLnBrk="0" hangingPunct="0">
              <a:spcBef>
                <a:spcPct val="20000"/>
              </a:spcBef>
              <a:buFont typeface="Arial" charset="0"/>
              <a:buChar char="•"/>
              <a:defRPr sz="2400">
                <a:solidFill>
                  <a:schemeClr val="tx1"/>
                </a:solidFill>
                <a:latin typeface="Tahoma" pitchFamily="34" charset="0"/>
                <a:cs typeface="Tahoma" pitchFamily="34" charset="0"/>
              </a:defRPr>
            </a:lvl3pPr>
            <a:lvl4pPr marL="1600200" indent="-228600" eaLnBrk="0" hangingPunct="0">
              <a:spcBef>
                <a:spcPct val="20000"/>
              </a:spcBef>
              <a:buFont typeface="Arial" charset="0"/>
              <a:buChar char="–"/>
              <a:defRPr sz="2400">
                <a:solidFill>
                  <a:schemeClr val="tx1"/>
                </a:solidFill>
                <a:latin typeface="Tahoma" pitchFamily="34" charset="0"/>
                <a:cs typeface="Tahoma" pitchFamily="34" charset="0"/>
              </a:defRPr>
            </a:lvl4pPr>
            <a:lvl5pPr marL="2057400" indent="-228600" eaLnBrk="0" hangingPunct="0">
              <a:spcBef>
                <a:spcPct val="20000"/>
              </a:spcBef>
              <a:buFont typeface="Arial" charset="0"/>
              <a:buChar char="»"/>
              <a:defRPr sz="24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9pPr>
          </a:lstStyle>
          <a:p>
            <a:pPr algn="ctr" eaLnBrk="1" hangingPunct="1">
              <a:spcBef>
                <a:spcPts val="1800"/>
              </a:spcBef>
              <a:buFontTx/>
              <a:buNone/>
            </a:pPr>
            <a:r>
              <a:rPr lang="en-US" altLang="en-US" sz="1800" dirty="0" smtClean="0">
                <a:ea typeface="Tahoma" panose="020B0604030504040204" pitchFamily="34" charset="0"/>
              </a:rPr>
              <a:t>April 21, 2017</a:t>
            </a:r>
            <a:endParaRPr lang="en-US" altLang="en-US" sz="1800" dirty="0">
              <a:ea typeface="Tahoma" panose="020B0604030504040204" pitchFamily="34" charset="0"/>
            </a:endParaRPr>
          </a:p>
        </p:txBody>
      </p:sp>
    </p:spTree>
    <p:extLst>
      <p:ext uri="{BB962C8B-B14F-4D97-AF65-F5344CB8AC3E}">
        <p14:creationId xmlns:p14="http://schemas.microsoft.com/office/powerpoint/2010/main" val="3355600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Uniform Premarital and Marital Agreements Act – Enforcement</a:t>
            </a:r>
          </a:p>
        </p:txBody>
      </p:sp>
      <p:sp>
        <p:nvSpPr>
          <p:cNvPr id="3" name="Content Placeholder 2"/>
          <p:cNvSpPr>
            <a:spLocks noGrp="1"/>
          </p:cNvSpPr>
          <p:nvPr>
            <p:ph idx="1"/>
          </p:nvPr>
        </p:nvSpPr>
        <p:spPr/>
        <p:txBody>
          <a:bodyPr>
            <a:normAutofit lnSpcReduction="10000"/>
          </a:bodyPr>
          <a:lstStyle/>
          <a:p>
            <a:pPr marL="457200" indent="-457200" eaLnBrk="1" hangingPunct="1">
              <a:spcAft>
                <a:spcPct val="20000"/>
              </a:spcAft>
              <a:buFont typeface="Wingdings" pitchFamily="2" charset="2"/>
              <a:buChar char="u"/>
            </a:pPr>
            <a:r>
              <a:rPr lang="en-US" altLang="en-US" dirty="0" smtClean="0"/>
              <a:t>Adequate financial disclosure:</a:t>
            </a:r>
            <a:endParaRPr lang="en-US" altLang="en-US" dirty="0"/>
          </a:p>
          <a:p>
            <a:pPr marL="977900" lvl="1" indent="-406400" eaLnBrk="1" hangingPunct="1">
              <a:spcAft>
                <a:spcPct val="20000"/>
              </a:spcAft>
            </a:pPr>
            <a:r>
              <a:rPr lang="en-US" altLang="en-US" sz="2000" dirty="0" smtClean="0"/>
              <a:t>Reasonably accurate description and good-faith estimate of value of property, liabilities, and income of other party; </a:t>
            </a:r>
            <a:r>
              <a:rPr lang="en-US" altLang="en-US" sz="2000" u="sng" dirty="0" smtClean="0"/>
              <a:t>or</a:t>
            </a:r>
            <a:endParaRPr lang="en-US" altLang="en-US" sz="2000" u="sng" dirty="0"/>
          </a:p>
          <a:p>
            <a:pPr marL="977900" lvl="1" indent="-406400" eaLnBrk="1" hangingPunct="1">
              <a:spcAft>
                <a:spcPct val="20000"/>
              </a:spcAft>
            </a:pPr>
            <a:r>
              <a:rPr lang="en-US" altLang="en-US" sz="2000" dirty="0" smtClean="0"/>
              <a:t>Has adequate knowledge or reasonable basis for having adequate knowledge of information described above.</a:t>
            </a:r>
          </a:p>
          <a:p>
            <a:pPr marL="571500" lvl="1" indent="0" eaLnBrk="1" hangingPunct="1">
              <a:spcAft>
                <a:spcPct val="20000"/>
              </a:spcAft>
              <a:buNone/>
            </a:pPr>
            <a:r>
              <a:rPr lang="en-US" altLang="en-US" sz="2000" dirty="0" smtClean="0"/>
              <a:t>(C.R.S. § 14-2-309(4))</a:t>
            </a:r>
            <a:endParaRPr lang="en-US" altLang="en-US" sz="2000" dirty="0"/>
          </a:p>
          <a:p>
            <a:pPr marL="457200" indent="-457200" eaLnBrk="1" hangingPunct="1">
              <a:spcAft>
                <a:spcPct val="20000"/>
              </a:spcAft>
              <a:buFont typeface="Wingdings" pitchFamily="2" charset="2"/>
              <a:buChar char="u"/>
            </a:pPr>
            <a:r>
              <a:rPr lang="en-US" altLang="en-US" dirty="0"/>
              <a:t>Practice </a:t>
            </a:r>
            <a:r>
              <a:rPr lang="en-US" altLang="en-US" dirty="0" smtClean="0"/>
              <a:t>pointers for negotiating agreement:</a:t>
            </a:r>
            <a:endParaRPr lang="en-US" altLang="en-US" dirty="0"/>
          </a:p>
          <a:p>
            <a:pPr marL="977900" lvl="1" indent="-406400" eaLnBrk="1" hangingPunct="1">
              <a:spcAft>
                <a:spcPct val="20000"/>
              </a:spcAft>
            </a:pPr>
            <a:r>
              <a:rPr lang="en-US" altLang="en-US" sz="2000" dirty="0" smtClean="0"/>
              <a:t>Consider including financial statement even if other party has adequate knowledge of finances.</a:t>
            </a:r>
            <a:endParaRPr lang="en-US" altLang="en-US" sz="2000" dirty="0"/>
          </a:p>
          <a:p>
            <a:pPr marL="977900" lvl="1" indent="-406400" eaLnBrk="1" hangingPunct="1">
              <a:spcAft>
                <a:spcPct val="20000"/>
              </a:spcAft>
            </a:pPr>
            <a:r>
              <a:rPr lang="en-US" altLang="en-US" sz="2000" dirty="0" smtClean="0"/>
              <a:t>Disclose irrevocable trusts created by third parties of which a party to the agreement is a beneficiary.</a:t>
            </a:r>
          </a:p>
          <a:p>
            <a:pPr marL="977900" lvl="1" indent="-406400" eaLnBrk="1" hangingPunct="1">
              <a:spcAft>
                <a:spcPct val="20000"/>
              </a:spcAft>
            </a:pPr>
            <a:r>
              <a:rPr lang="en-US" altLang="en-US" sz="2000" dirty="0" smtClean="0"/>
              <a:t>Mention potential of substantial inheritance.</a:t>
            </a:r>
            <a:endParaRPr lang="en-US" altLang="en-US" sz="2000" dirty="0"/>
          </a:p>
        </p:txBody>
      </p:sp>
    </p:spTree>
    <p:extLst>
      <p:ext uri="{BB962C8B-B14F-4D97-AF65-F5344CB8AC3E}">
        <p14:creationId xmlns:p14="http://schemas.microsoft.com/office/powerpoint/2010/main" val="989343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Uniform Premarital and Marital Agreements Act – Enforcement</a:t>
            </a:r>
          </a:p>
        </p:txBody>
      </p:sp>
      <p:sp>
        <p:nvSpPr>
          <p:cNvPr id="3" name="Content Placeholder 2"/>
          <p:cNvSpPr>
            <a:spLocks noGrp="1"/>
          </p:cNvSpPr>
          <p:nvPr>
            <p:ph idx="1"/>
          </p:nvPr>
        </p:nvSpPr>
        <p:spPr/>
        <p:txBody>
          <a:bodyPr/>
          <a:lstStyle/>
          <a:p>
            <a:pPr marL="457200" indent="-457200" eaLnBrk="1" hangingPunct="1">
              <a:spcAft>
                <a:spcPct val="20000"/>
              </a:spcAft>
              <a:buFont typeface="Wingdings" pitchFamily="2" charset="2"/>
              <a:buChar char="u"/>
            </a:pPr>
            <a:endParaRPr lang="en-US" altLang="en-US" dirty="0" smtClean="0"/>
          </a:p>
          <a:p>
            <a:pPr marL="457200" indent="-457200" eaLnBrk="1" hangingPunct="1">
              <a:spcAft>
                <a:spcPct val="20000"/>
              </a:spcAft>
              <a:buFont typeface="Wingdings" pitchFamily="2" charset="2"/>
              <a:buChar char="u"/>
            </a:pPr>
            <a:r>
              <a:rPr lang="en-US" altLang="en-US" dirty="0" smtClean="0"/>
              <a:t>Wild card – maintenance and attorney fee provisions</a:t>
            </a:r>
            <a:endParaRPr lang="en-US" altLang="en-US" dirty="0"/>
          </a:p>
          <a:p>
            <a:pPr marL="977900" lvl="1" indent="-406400" eaLnBrk="1" hangingPunct="1">
              <a:spcAft>
                <a:spcPct val="20000"/>
              </a:spcAft>
            </a:pPr>
            <a:r>
              <a:rPr lang="en-US" altLang="en-US" sz="2000" dirty="0" smtClean="0"/>
              <a:t>These may be unenforceable to the extent they are </a:t>
            </a:r>
            <a:r>
              <a:rPr lang="en-US" altLang="en-US" sz="2000" u="sng" dirty="0" smtClean="0"/>
              <a:t>unconscionable</a:t>
            </a:r>
            <a:r>
              <a:rPr lang="en-US" altLang="en-US" sz="2000" dirty="0" smtClean="0"/>
              <a:t> at the time of enforcement.</a:t>
            </a:r>
          </a:p>
          <a:p>
            <a:pPr marL="977900" lvl="1" indent="-406400" eaLnBrk="1" hangingPunct="1">
              <a:spcAft>
                <a:spcPct val="20000"/>
              </a:spcAft>
            </a:pPr>
            <a:r>
              <a:rPr lang="en-US" altLang="en-US" sz="2000" dirty="0" smtClean="0"/>
              <a:t>Unconscionability decided by court as matter of law.</a:t>
            </a:r>
          </a:p>
          <a:p>
            <a:pPr marL="571500" lvl="1" indent="0" eaLnBrk="1" hangingPunct="1">
              <a:spcAft>
                <a:spcPct val="20000"/>
              </a:spcAft>
              <a:buNone/>
            </a:pPr>
            <a:r>
              <a:rPr lang="en-US" altLang="en-US" sz="2000" dirty="0"/>
              <a:t>(C.R.S. § </a:t>
            </a:r>
            <a:r>
              <a:rPr lang="en-US" altLang="en-US" sz="2000" dirty="0" smtClean="0"/>
              <a:t>14-2-309(5))</a:t>
            </a:r>
            <a:endParaRPr lang="en-US" altLang="en-US" sz="2000" dirty="0"/>
          </a:p>
          <a:p>
            <a:pPr marL="457200" indent="-457200" eaLnBrk="1" hangingPunct="1">
              <a:spcAft>
                <a:spcPct val="20000"/>
              </a:spcAft>
              <a:buFont typeface="Wingdings" pitchFamily="2" charset="2"/>
              <a:buChar char="u"/>
            </a:pPr>
            <a:r>
              <a:rPr lang="en-US" altLang="en-US" dirty="0"/>
              <a:t>Practice pointers for negotiating agreement:</a:t>
            </a:r>
          </a:p>
          <a:p>
            <a:pPr marL="977900" lvl="1" indent="-406400" eaLnBrk="1" hangingPunct="1">
              <a:spcAft>
                <a:spcPct val="20000"/>
              </a:spcAft>
            </a:pPr>
            <a:r>
              <a:rPr lang="en-US" altLang="en-US" sz="2000" dirty="0" smtClean="0"/>
              <a:t>Inform client that these provisions may be unenforceable.</a:t>
            </a:r>
            <a:endParaRPr lang="en-US" altLang="en-US" sz="2000" dirty="0"/>
          </a:p>
          <a:p>
            <a:pPr marL="977900" lvl="1" indent="-406400" eaLnBrk="1" hangingPunct="1">
              <a:spcAft>
                <a:spcPct val="20000"/>
              </a:spcAft>
            </a:pPr>
            <a:r>
              <a:rPr lang="en-US" altLang="en-US" sz="2000" dirty="0" smtClean="0"/>
              <a:t>Tie to property settlement in agreement?</a:t>
            </a:r>
            <a:endParaRPr lang="en-US" altLang="en-US" sz="2000" dirty="0"/>
          </a:p>
          <a:p>
            <a:endParaRPr lang="en-US" dirty="0"/>
          </a:p>
        </p:txBody>
      </p:sp>
    </p:spTree>
    <p:extLst>
      <p:ext uri="{BB962C8B-B14F-4D97-AF65-F5344CB8AC3E}">
        <p14:creationId xmlns:p14="http://schemas.microsoft.com/office/powerpoint/2010/main" val="2082037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Client Profiles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endParaRPr lang="en-US" dirty="0"/>
          </a:p>
          <a:p>
            <a:pPr marL="514350" indent="-514350" eaLnBrk="1" hangingPunct="1">
              <a:spcAft>
                <a:spcPct val="20000"/>
              </a:spcAft>
              <a:buFont typeface="+mj-lt"/>
              <a:buAutoNum type="arabicPeriod"/>
            </a:pPr>
            <a:r>
              <a:rPr lang="en-US" altLang="en-US" sz="2600" dirty="0" smtClean="0"/>
              <a:t>First marriage. Husband expects to inherit substantial assets from parents. Husband already is a beneficiary of several irrevocable trusts, although he has minimal assets in his own name.</a:t>
            </a:r>
          </a:p>
          <a:p>
            <a:pPr marL="514350" indent="-514350" eaLnBrk="1" hangingPunct="1">
              <a:spcAft>
                <a:spcPct val="20000"/>
              </a:spcAft>
              <a:buFont typeface="+mj-lt"/>
              <a:buAutoNum type="arabicPeriod"/>
            </a:pPr>
            <a:r>
              <a:rPr lang="en-US" altLang="en-US" sz="2600" dirty="0" smtClean="0"/>
              <a:t>First marriage. Wife’s family has a successful family business. Wife works full-time in the business and may take over someday. </a:t>
            </a:r>
          </a:p>
          <a:p>
            <a:pPr marL="514350" indent="-514350" eaLnBrk="1" hangingPunct="1">
              <a:spcAft>
                <a:spcPct val="20000"/>
              </a:spcAft>
              <a:buFont typeface="+mj-lt"/>
              <a:buAutoNum type="arabicPeriod"/>
            </a:pPr>
            <a:r>
              <a:rPr lang="en-US" altLang="en-US" sz="2600" dirty="0" smtClean="0"/>
              <a:t>First marriage. Wife is entrepreneur and owns successful business.</a:t>
            </a:r>
          </a:p>
          <a:p>
            <a:pPr marL="514350" indent="-514350" eaLnBrk="1" hangingPunct="1">
              <a:spcAft>
                <a:spcPct val="20000"/>
              </a:spcAft>
              <a:buFont typeface="+mj-lt"/>
              <a:buAutoNum type="arabicPeriod"/>
            </a:pPr>
            <a:r>
              <a:rPr lang="en-US" altLang="en-US" sz="2600" dirty="0" smtClean="0"/>
              <a:t>Second marriage. Both spouses will retire soon. Husband has greater assets that he wants to pass on to his children.</a:t>
            </a:r>
          </a:p>
          <a:p>
            <a:endParaRPr lang="en-US" dirty="0"/>
          </a:p>
        </p:txBody>
      </p:sp>
    </p:spTree>
    <p:extLst>
      <p:ext uri="{BB962C8B-B14F-4D97-AF65-F5344CB8AC3E}">
        <p14:creationId xmlns:p14="http://schemas.microsoft.com/office/powerpoint/2010/main" val="1593897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Typical Client Profile #1: Beneficiary of Family Wealth</a:t>
            </a:r>
            <a:endParaRPr lang="en-US" dirty="0"/>
          </a:p>
        </p:txBody>
      </p:sp>
      <p:sp>
        <p:nvSpPr>
          <p:cNvPr id="3" name="Content Placeholder 2"/>
          <p:cNvSpPr>
            <a:spLocks noGrp="1"/>
          </p:cNvSpPr>
          <p:nvPr>
            <p:ph idx="1"/>
          </p:nvPr>
        </p:nvSpPr>
        <p:spPr/>
        <p:txBody>
          <a:bodyPr>
            <a:normAutofit fontScale="92500" lnSpcReduction="20000"/>
          </a:bodyPr>
          <a:lstStyle/>
          <a:p>
            <a:pPr marL="457200" indent="-457200" eaLnBrk="1" hangingPunct="1">
              <a:spcAft>
                <a:spcPct val="20000"/>
              </a:spcAft>
              <a:buFont typeface="Wingdings" pitchFamily="2" charset="2"/>
              <a:buChar char="u"/>
            </a:pPr>
            <a:r>
              <a:rPr lang="en-US" altLang="en-US" dirty="0" smtClean="0"/>
              <a:t>With first marriages, young couples typically don’t want a “what’s mine is mine” agreement.</a:t>
            </a:r>
          </a:p>
          <a:p>
            <a:pPr marL="457200" indent="-457200" eaLnBrk="1" hangingPunct="1">
              <a:spcAft>
                <a:spcPct val="20000"/>
              </a:spcAft>
              <a:buFont typeface="Wingdings" pitchFamily="2" charset="2"/>
              <a:buChar char="u"/>
            </a:pPr>
            <a:r>
              <a:rPr lang="en-US" altLang="en-US" dirty="0" smtClean="0"/>
              <a:t>Minimally-invasive agreement. “What’s mine is ours, with a few exceptions.”</a:t>
            </a:r>
          </a:p>
          <a:p>
            <a:pPr marL="977900" lvl="1" indent="-406400" eaLnBrk="1" hangingPunct="1">
              <a:spcAft>
                <a:spcPct val="20000"/>
              </a:spcAft>
            </a:pPr>
            <a:r>
              <a:rPr lang="en-US" altLang="en-US" sz="2000" dirty="0" smtClean="0"/>
              <a:t>Expand Colorado definition of separate property to include income from and appreciation of separate property (including family property) during marriage.</a:t>
            </a:r>
          </a:p>
          <a:p>
            <a:pPr marL="977900" lvl="1" indent="-406400" eaLnBrk="1" hangingPunct="1">
              <a:spcAft>
                <a:spcPct val="20000"/>
              </a:spcAft>
            </a:pPr>
            <a:r>
              <a:rPr lang="en-US" altLang="en-US" sz="2000" dirty="0" smtClean="0"/>
              <a:t>Broad definition of “family property”: include trusts, distributions from trusts, closely-held businesses, other gifted or inherited assets.</a:t>
            </a:r>
          </a:p>
          <a:p>
            <a:pPr marL="977900" lvl="1" indent="-406400" eaLnBrk="1" hangingPunct="1">
              <a:spcAft>
                <a:spcPct val="20000"/>
              </a:spcAft>
            </a:pPr>
            <a:r>
              <a:rPr lang="en-US" altLang="en-US" sz="2000" dirty="0"/>
              <a:t>Prevent application of </a:t>
            </a:r>
            <a:r>
              <a:rPr lang="en-US" altLang="en-US" sz="2000" i="1" dirty="0" err="1"/>
              <a:t>Balanson</a:t>
            </a:r>
            <a:r>
              <a:rPr lang="en-US" altLang="en-US" sz="2000" i="1" dirty="0"/>
              <a:t> II</a:t>
            </a:r>
            <a:r>
              <a:rPr lang="en-US" altLang="en-US" sz="2000" dirty="0"/>
              <a:t> line of </a:t>
            </a:r>
            <a:r>
              <a:rPr lang="en-US" altLang="en-US" sz="2000" dirty="0" smtClean="0"/>
              <a:t>cases</a:t>
            </a:r>
          </a:p>
          <a:p>
            <a:pPr marL="977900" lvl="1" indent="-406400" eaLnBrk="1" hangingPunct="1">
              <a:spcAft>
                <a:spcPct val="20000"/>
              </a:spcAft>
            </a:pPr>
            <a:r>
              <a:rPr lang="en-US" altLang="en-US" sz="2000" dirty="0" smtClean="0"/>
              <a:t>Everything else is marital property.</a:t>
            </a:r>
          </a:p>
          <a:p>
            <a:pPr marL="977900" lvl="1" indent="-406400" eaLnBrk="1" hangingPunct="1">
              <a:spcAft>
                <a:spcPct val="20000"/>
              </a:spcAft>
            </a:pPr>
            <a:r>
              <a:rPr lang="en-US" altLang="en-US" sz="2000" dirty="0" smtClean="0"/>
              <a:t>Consider whether to include death provisions.</a:t>
            </a:r>
          </a:p>
          <a:p>
            <a:pPr marL="977900" lvl="1" indent="-406400" eaLnBrk="1" hangingPunct="1">
              <a:spcAft>
                <a:spcPct val="20000"/>
              </a:spcAft>
            </a:pPr>
            <a:r>
              <a:rPr lang="en-US" altLang="en-US" sz="2000" dirty="0" smtClean="0"/>
              <a:t>Maintenance waivers?</a:t>
            </a:r>
          </a:p>
        </p:txBody>
      </p:sp>
    </p:spTree>
    <p:extLst>
      <p:ext uri="{BB962C8B-B14F-4D97-AF65-F5344CB8AC3E}">
        <p14:creationId xmlns:p14="http://schemas.microsoft.com/office/powerpoint/2010/main" val="1513586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Typical Client </a:t>
            </a:r>
            <a:r>
              <a:rPr lang="en-US" dirty="0" smtClean="0"/>
              <a:t>Profile #1: </a:t>
            </a:r>
            <a:r>
              <a:rPr lang="en-US" dirty="0"/>
              <a:t>Beneficiary of Family Wealth</a:t>
            </a:r>
          </a:p>
        </p:txBody>
      </p:sp>
      <p:sp>
        <p:nvSpPr>
          <p:cNvPr id="3" name="Content Placeholder 2"/>
          <p:cNvSpPr>
            <a:spLocks noGrp="1"/>
          </p:cNvSpPr>
          <p:nvPr>
            <p:ph idx="1"/>
          </p:nvPr>
        </p:nvSpPr>
        <p:spPr/>
        <p:txBody>
          <a:bodyPr>
            <a:normAutofit fontScale="70000" lnSpcReduction="20000"/>
          </a:bodyPr>
          <a:lstStyle/>
          <a:p>
            <a:pPr marL="0" indent="0">
              <a:buNone/>
            </a:pPr>
            <a:r>
              <a:rPr lang="en-US" u="sng" dirty="0" smtClean="0"/>
              <a:t>Example of “Family Property” Definition</a:t>
            </a:r>
            <a:r>
              <a:rPr lang="en-US" dirty="0" smtClean="0"/>
              <a:t> </a:t>
            </a:r>
            <a:endParaRPr lang="en-US" dirty="0"/>
          </a:p>
          <a:p>
            <a:pPr lvl="1"/>
            <a:endParaRPr lang="en-US" b="1" dirty="0" smtClean="0">
              <a:effectLst>
                <a:glow>
                  <a:srgbClr val="000000"/>
                </a:glow>
                <a:outerShdw sx="0" sy="0">
                  <a:srgbClr val="000000"/>
                </a:outerShdw>
                <a:reflection stA="0" endPos="0" fadeDir="0" sx="0" sy="0"/>
              </a:effectLst>
            </a:endParaRPr>
          </a:p>
          <a:p>
            <a:pPr marL="457200" lvl="1" indent="0">
              <a:buNone/>
            </a:pPr>
            <a:r>
              <a:rPr lang="en-US" sz="2600" dirty="0" smtClean="0">
                <a:effectLst>
                  <a:glow>
                    <a:srgbClr val="000000"/>
                  </a:glow>
                  <a:outerShdw sx="0" sy="0">
                    <a:srgbClr val="000000"/>
                  </a:outerShdw>
                  <a:reflection stA="0" endPos="0" fadeDir="0" sx="0" sy="0"/>
                </a:effectLst>
                <a:latin typeface="+mj-lt"/>
              </a:rPr>
              <a:t>“Smith </a:t>
            </a:r>
            <a:r>
              <a:rPr lang="en-US" sz="2600" dirty="0">
                <a:effectLst>
                  <a:glow>
                    <a:srgbClr val="000000"/>
                  </a:glow>
                  <a:outerShdw sx="0" sy="0">
                    <a:srgbClr val="000000"/>
                  </a:outerShdw>
                  <a:reflection stA="0" endPos="0" fadeDir="0" sx="0" sy="0"/>
                </a:effectLst>
                <a:latin typeface="+mj-lt"/>
              </a:rPr>
              <a:t>Family Property” means all property </a:t>
            </a:r>
            <a:r>
              <a:rPr lang="en-US" sz="2600" dirty="0" smtClean="0">
                <a:effectLst>
                  <a:glow>
                    <a:srgbClr val="000000"/>
                  </a:glow>
                  <a:outerShdw sx="0" sy="0">
                    <a:srgbClr val="000000"/>
                  </a:outerShdw>
                  <a:reflection stA="0" endPos="0" fadeDir="0" sx="0" sy="0"/>
                </a:effectLst>
                <a:latin typeface="+mj-lt"/>
              </a:rPr>
              <a:t>Sam </a:t>
            </a:r>
            <a:r>
              <a:rPr lang="en-US" sz="2600" dirty="0">
                <a:effectLst>
                  <a:glow>
                    <a:srgbClr val="000000"/>
                  </a:glow>
                  <a:outerShdw sx="0" sy="0">
                    <a:srgbClr val="000000"/>
                  </a:outerShdw>
                  <a:reflection stA="0" endPos="0" fadeDir="0" sx="0" sy="0"/>
                </a:effectLst>
                <a:latin typeface="+mj-lt"/>
              </a:rPr>
              <a:t>now owns or may hereafter acquire (a) by gift, devise, or inheritance from a member of the </a:t>
            </a:r>
            <a:r>
              <a:rPr lang="en-US" sz="2600" dirty="0" smtClean="0">
                <a:effectLst>
                  <a:glow>
                    <a:srgbClr val="000000"/>
                  </a:glow>
                  <a:outerShdw sx="0" sy="0">
                    <a:srgbClr val="000000"/>
                  </a:outerShdw>
                  <a:reflection stA="0" endPos="0" fadeDir="0" sx="0" sy="0"/>
                </a:effectLst>
                <a:latin typeface="+mj-lt"/>
              </a:rPr>
              <a:t>Smith Family</a:t>
            </a:r>
            <a:r>
              <a:rPr lang="en-US" sz="2600" dirty="0">
                <a:effectLst>
                  <a:glow>
                    <a:srgbClr val="000000"/>
                  </a:glow>
                  <a:outerShdw sx="0" sy="0">
                    <a:srgbClr val="000000"/>
                  </a:outerShdw>
                  <a:reflection stA="0" endPos="0" fadeDir="0" sx="0" sy="0"/>
                </a:effectLst>
                <a:latin typeface="+mj-lt"/>
              </a:rPr>
              <a:t>, (b) as a result of a beneficial interest in any trust created by a member of the </a:t>
            </a:r>
            <a:r>
              <a:rPr lang="en-US" sz="2600" dirty="0" smtClean="0">
                <a:effectLst>
                  <a:glow>
                    <a:srgbClr val="000000"/>
                  </a:glow>
                  <a:outerShdw sx="0" sy="0">
                    <a:srgbClr val="000000"/>
                  </a:outerShdw>
                  <a:reflection stA="0" endPos="0" fadeDir="0" sx="0" sy="0"/>
                </a:effectLst>
                <a:latin typeface="+mj-lt"/>
              </a:rPr>
              <a:t>Smith </a:t>
            </a:r>
            <a:r>
              <a:rPr lang="en-US" sz="2600" dirty="0">
                <a:effectLst>
                  <a:glow>
                    <a:srgbClr val="000000"/>
                  </a:glow>
                  <a:outerShdw sx="0" sy="0">
                    <a:srgbClr val="000000"/>
                  </a:outerShdw>
                  <a:reflection stA="0" endPos="0" fadeDir="0" sx="0" sy="0"/>
                </a:effectLst>
                <a:latin typeface="+mj-lt"/>
              </a:rPr>
              <a:t>Family, (c) as a result of the death of any member of the </a:t>
            </a:r>
            <a:r>
              <a:rPr lang="en-US" sz="2600" dirty="0" smtClean="0">
                <a:effectLst>
                  <a:glow>
                    <a:srgbClr val="000000"/>
                  </a:glow>
                  <a:outerShdw sx="0" sy="0">
                    <a:srgbClr val="000000"/>
                  </a:outerShdw>
                  <a:reflection stA="0" endPos="0" fadeDir="0" sx="0" sy="0"/>
                </a:effectLst>
                <a:latin typeface="+mj-lt"/>
              </a:rPr>
              <a:t>Smith </a:t>
            </a:r>
            <a:r>
              <a:rPr lang="en-US" sz="2600" dirty="0">
                <a:effectLst>
                  <a:glow>
                    <a:srgbClr val="000000"/>
                  </a:glow>
                  <a:outerShdw sx="0" sy="0">
                    <a:srgbClr val="000000"/>
                  </a:outerShdw>
                  <a:reflection stA="0" endPos="0" fadeDir="0" sx="0" sy="0"/>
                </a:effectLst>
                <a:latin typeface="+mj-lt"/>
              </a:rPr>
              <a:t>Family, or (d) as a result of the exercise of any power of appointment by any member of the </a:t>
            </a:r>
            <a:r>
              <a:rPr lang="en-US" sz="2600" dirty="0" smtClean="0">
                <a:effectLst>
                  <a:glow>
                    <a:srgbClr val="000000"/>
                  </a:glow>
                  <a:outerShdw sx="0" sy="0">
                    <a:srgbClr val="000000"/>
                  </a:outerShdw>
                  <a:reflection stA="0" endPos="0" fadeDir="0" sx="0" sy="0"/>
                </a:effectLst>
                <a:latin typeface="+mj-lt"/>
              </a:rPr>
              <a:t>Smith </a:t>
            </a:r>
            <a:r>
              <a:rPr lang="en-US" sz="2600" dirty="0">
                <a:effectLst>
                  <a:glow>
                    <a:srgbClr val="000000"/>
                  </a:glow>
                  <a:outerShdw sx="0" sy="0">
                    <a:srgbClr val="000000"/>
                  </a:outerShdw>
                  <a:reflection stA="0" endPos="0" fadeDir="0" sx="0" sy="0"/>
                </a:effectLst>
                <a:latin typeface="+mj-lt"/>
              </a:rPr>
              <a:t>Family.  For this purpose, </a:t>
            </a:r>
            <a:r>
              <a:rPr lang="en-US" sz="2600" dirty="0" smtClean="0">
                <a:effectLst>
                  <a:glow>
                    <a:srgbClr val="000000"/>
                  </a:glow>
                  <a:outerShdw sx="0" sy="0">
                    <a:srgbClr val="000000"/>
                  </a:outerShdw>
                  <a:reflection stA="0" endPos="0" fadeDir="0" sx="0" sy="0"/>
                </a:effectLst>
                <a:latin typeface="+mj-lt"/>
              </a:rPr>
              <a:t>Smith </a:t>
            </a:r>
            <a:r>
              <a:rPr lang="en-US" sz="2600" dirty="0">
                <a:effectLst>
                  <a:glow>
                    <a:srgbClr val="000000"/>
                  </a:glow>
                  <a:outerShdw sx="0" sy="0">
                    <a:srgbClr val="000000"/>
                  </a:outerShdw>
                  <a:reflection stA="0" endPos="0" fadeDir="0" sx="0" sy="0"/>
                </a:effectLst>
                <a:latin typeface="+mj-lt"/>
              </a:rPr>
              <a:t>Family Property shall include any Property held at any time in a trust created by a member of the </a:t>
            </a:r>
            <a:r>
              <a:rPr lang="en-US" sz="2600" dirty="0" smtClean="0">
                <a:effectLst>
                  <a:glow>
                    <a:srgbClr val="000000"/>
                  </a:glow>
                  <a:outerShdw sx="0" sy="0">
                    <a:srgbClr val="000000"/>
                  </a:outerShdw>
                  <a:reflection stA="0" endPos="0" fadeDir="0" sx="0" sy="0"/>
                </a:effectLst>
                <a:latin typeface="+mj-lt"/>
              </a:rPr>
              <a:t>Smith </a:t>
            </a:r>
            <a:r>
              <a:rPr lang="en-US" sz="2600" dirty="0">
                <a:effectLst>
                  <a:glow>
                    <a:srgbClr val="000000"/>
                  </a:glow>
                  <a:outerShdw sx="0" sy="0">
                    <a:srgbClr val="000000"/>
                  </a:outerShdw>
                  <a:reflection stA="0" endPos="0" fadeDir="0" sx="0" sy="0"/>
                </a:effectLst>
                <a:latin typeface="+mj-lt"/>
              </a:rPr>
              <a:t>Family in which </a:t>
            </a:r>
            <a:r>
              <a:rPr lang="en-US" sz="2600" dirty="0" smtClean="0">
                <a:effectLst>
                  <a:glow>
                    <a:srgbClr val="000000"/>
                  </a:glow>
                  <a:outerShdw sx="0" sy="0">
                    <a:srgbClr val="000000"/>
                  </a:outerShdw>
                  <a:reflection stA="0" endPos="0" fadeDir="0" sx="0" sy="0"/>
                </a:effectLst>
                <a:latin typeface="+mj-lt"/>
              </a:rPr>
              <a:t>Sam </a:t>
            </a:r>
            <a:r>
              <a:rPr lang="en-US" sz="2600" dirty="0">
                <a:effectLst>
                  <a:glow>
                    <a:srgbClr val="000000"/>
                  </a:glow>
                  <a:outerShdw sx="0" sy="0">
                    <a:srgbClr val="000000"/>
                  </a:outerShdw>
                  <a:reflection stA="0" endPos="0" fadeDir="0" sx="0" sy="0"/>
                </a:effectLst>
                <a:latin typeface="+mj-lt"/>
              </a:rPr>
              <a:t>has any beneficial interest, vested or contingent (including, but not limited to, the trusts listed on the attachment to Exhibit A), or Property at any time received by </a:t>
            </a:r>
            <a:r>
              <a:rPr lang="en-US" sz="2600" dirty="0" smtClean="0">
                <a:effectLst>
                  <a:glow>
                    <a:srgbClr val="000000"/>
                  </a:glow>
                  <a:outerShdw sx="0" sy="0">
                    <a:srgbClr val="000000"/>
                  </a:outerShdw>
                  <a:reflection stA="0" endPos="0" fadeDir="0" sx="0" sy="0"/>
                </a:effectLst>
                <a:latin typeface="+mj-lt"/>
              </a:rPr>
              <a:t>Sam </a:t>
            </a:r>
            <a:r>
              <a:rPr lang="en-US" sz="2600" dirty="0">
                <a:effectLst>
                  <a:glow>
                    <a:srgbClr val="000000"/>
                  </a:glow>
                  <a:outerShdw sx="0" sy="0">
                    <a:srgbClr val="000000"/>
                  </a:outerShdw>
                  <a:reflection stA="0" endPos="0" fadeDir="0" sx="0" sy="0"/>
                </a:effectLst>
                <a:latin typeface="+mj-lt"/>
              </a:rPr>
              <a:t>as a distribution from any such trust, for any reason, whether or not such trust is now in existence or created after the effective date of this agreement.  </a:t>
            </a:r>
            <a:r>
              <a:rPr lang="en-US" sz="2600" dirty="0" smtClean="0">
                <a:effectLst>
                  <a:glow>
                    <a:srgbClr val="000000"/>
                  </a:glow>
                  <a:outerShdw sx="0" sy="0">
                    <a:srgbClr val="000000"/>
                  </a:outerShdw>
                  <a:reflection stA="0" endPos="0" fadeDir="0" sx="0" sy="0"/>
                </a:effectLst>
                <a:latin typeface="+mj-lt"/>
              </a:rPr>
              <a:t>Smith </a:t>
            </a:r>
            <a:r>
              <a:rPr lang="en-US" sz="2600" dirty="0">
                <a:effectLst>
                  <a:glow>
                    <a:srgbClr val="000000"/>
                  </a:glow>
                  <a:outerShdw sx="0" sy="0">
                    <a:srgbClr val="000000"/>
                  </a:outerShdw>
                  <a:reflection stA="0" endPos="0" fadeDir="0" sx="0" sy="0"/>
                </a:effectLst>
                <a:latin typeface="+mj-lt"/>
              </a:rPr>
              <a:t>Family Property shall also include any ownership interest in any corporation, limited liability company, partnership, or other entity that is majority owned or controlled, directly or indirectly, by members of the </a:t>
            </a:r>
            <a:r>
              <a:rPr lang="en-US" sz="2600" dirty="0" smtClean="0">
                <a:effectLst>
                  <a:glow>
                    <a:srgbClr val="000000"/>
                  </a:glow>
                  <a:outerShdw sx="0" sy="0">
                    <a:srgbClr val="000000"/>
                  </a:outerShdw>
                  <a:reflection stA="0" endPos="0" fadeDir="0" sx="0" sy="0"/>
                </a:effectLst>
                <a:latin typeface="+mj-lt"/>
              </a:rPr>
              <a:t>Smith </a:t>
            </a:r>
            <a:r>
              <a:rPr lang="en-US" sz="2600" dirty="0">
                <a:effectLst>
                  <a:glow>
                    <a:srgbClr val="000000"/>
                  </a:glow>
                  <a:outerShdw sx="0" sy="0">
                    <a:srgbClr val="000000"/>
                  </a:outerShdw>
                  <a:reflection stA="0" endPos="0" fadeDir="0" sx="0" sy="0"/>
                </a:effectLst>
                <a:latin typeface="+mj-lt"/>
              </a:rPr>
              <a:t>Family.  For purposes of this agreement, the </a:t>
            </a:r>
            <a:r>
              <a:rPr lang="en-US" sz="2600" dirty="0" smtClean="0">
                <a:effectLst>
                  <a:glow>
                    <a:srgbClr val="000000"/>
                  </a:glow>
                  <a:outerShdw sx="0" sy="0">
                    <a:srgbClr val="000000"/>
                  </a:outerShdw>
                  <a:reflection stA="0" endPos="0" fadeDir="0" sx="0" sy="0"/>
                </a:effectLst>
                <a:latin typeface="+mj-lt"/>
              </a:rPr>
              <a:t>“Smith </a:t>
            </a:r>
            <a:r>
              <a:rPr lang="en-US" sz="2600" dirty="0">
                <a:effectLst>
                  <a:glow>
                    <a:srgbClr val="000000"/>
                  </a:glow>
                  <a:outerShdw sx="0" sy="0">
                    <a:srgbClr val="000000"/>
                  </a:outerShdw>
                  <a:reflection stA="0" endPos="0" fadeDir="0" sx="0" sy="0"/>
                </a:effectLst>
                <a:latin typeface="+mj-lt"/>
              </a:rPr>
              <a:t>Family” means all of the ancestors of </a:t>
            </a:r>
            <a:r>
              <a:rPr lang="en-US" sz="2600" dirty="0" smtClean="0">
                <a:effectLst>
                  <a:glow>
                    <a:srgbClr val="000000"/>
                  </a:glow>
                  <a:outerShdw sx="0" sy="0">
                    <a:srgbClr val="000000"/>
                  </a:outerShdw>
                  <a:reflection stA="0" endPos="0" fadeDir="0" sx="0" sy="0"/>
                </a:effectLst>
                <a:latin typeface="+mj-lt"/>
              </a:rPr>
              <a:t>Smith </a:t>
            </a:r>
            <a:r>
              <a:rPr lang="en-US" sz="2600" dirty="0">
                <a:effectLst>
                  <a:glow>
                    <a:srgbClr val="000000"/>
                  </a:glow>
                  <a:outerShdw sx="0" sy="0">
                    <a:srgbClr val="000000"/>
                  </a:outerShdw>
                  <a:reflection stA="0" endPos="0" fadeDir="0" sx="0" sy="0"/>
                </a:effectLst>
                <a:latin typeface="+mj-lt"/>
              </a:rPr>
              <a:t>and all of the descendants of any such ancestor, excluding </a:t>
            </a:r>
            <a:r>
              <a:rPr lang="en-US" sz="2600" dirty="0" smtClean="0">
                <a:effectLst>
                  <a:glow>
                    <a:srgbClr val="000000"/>
                  </a:glow>
                  <a:outerShdw sx="0" sy="0">
                    <a:srgbClr val="000000"/>
                  </a:outerShdw>
                  <a:reflection stA="0" endPos="0" fadeDir="0" sx="0" sy="0"/>
                </a:effectLst>
                <a:latin typeface="+mj-lt"/>
              </a:rPr>
              <a:t>Sam </a:t>
            </a:r>
            <a:r>
              <a:rPr lang="en-US" sz="2600" dirty="0">
                <a:effectLst>
                  <a:glow>
                    <a:srgbClr val="000000"/>
                  </a:glow>
                  <a:outerShdw sx="0" sy="0">
                    <a:srgbClr val="000000"/>
                  </a:outerShdw>
                  <a:reflection stA="0" endPos="0" fadeDir="0" sx="0" sy="0"/>
                </a:effectLst>
                <a:latin typeface="+mj-lt"/>
              </a:rPr>
              <a:t>himself</a:t>
            </a:r>
            <a:r>
              <a:rPr lang="en-US" sz="2600" dirty="0" smtClean="0">
                <a:effectLst>
                  <a:glow>
                    <a:srgbClr val="000000"/>
                  </a:glow>
                  <a:outerShdw sx="0" sy="0">
                    <a:srgbClr val="000000"/>
                  </a:outerShdw>
                  <a:reflection stA="0" endPos="0" fadeDir="0" sx="0" sy="0"/>
                </a:effectLst>
                <a:latin typeface="+mj-lt"/>
              </a:rPr>
              <a:t>.</a:t>
            </a:r>
            <a:endParaRPr lang="en-US" altLang="en-US" sz="2600" dirty="0" smtClean="0">
              <a:latin typeface="+mj-lt"/>
            </a:endParaRPr>
          </a:p>
          <a:p>
            <a:endParaRPr lang="en-US" dirty="0"/>
          </a:p>
        </p:txBody>
      </p:sp>
    </p:spTree>
    <p:extLst>
      <p:ext uri="{BB962C8B-B14F-4D97-AF65-F5344CB8AC3E}">
        <p14:creationId xmlns:p14="http://schemas.microsoft.com/office/powerpoint/2010/main" val="218540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Typical Client Profile #1: Beneficiary of Family Wealth</a:t>
            </a:r>
          </a:p>
        </p:txBody>
      </p:sp>
      <p:sp>
        <p:nvSpPr>
          <p:cNvPr id="3" name="Content Placeholder 2"/>
          <p:cNvSpPr>
            <a:spLocks noGrp="1"/>
          </p:cNvSpPr>
          <p:nvPr>
            <p:ph idx="1"/>
          </p:nvPr>
        </p:nvSpPr>
        <p:spPr/>
        <p:txBody>
          <a:bodyPr>
            <a:normAutofit fontScale="92500"/>
          </a:bodyPr>
          <a:lstStyle/>
          <a:p>
            <a:pPr marL="457200" indent="-457200" eaLnBrk="1" hangingPunct="1">
              <a:spcAft>
                <a:spcPct val="20000"/>
              </a:spcAft>
              <a:buFont typeface="Wingdings" pitchFamily="2" charset="2"/>
              <a:buChar char="u"/>
            </a:pPr>
            <a:r>
              <a:rPr lang="en-US" altLang="en-US" dirty="0" smtClean="0"/>
              <a:t>Prevent application of </a:t>
            </a:r>
            <a:r>
              <a:rPr lang="en-US" altLang="en-US" i="1" dirty="0" smtClean="0"/>
              <a:t>In re Marriage of </a:t>
            </a:r>
            <a:r>
              <a:rPr lang="en-US" altLang="en-US" i="1" dirty="0" err="1" smtClean="0"/>
              <a:t>Balanson</a:t>
            </a:r>
            <a:r>
              <a:rPr lang="en-US" altLang="en-US" dirty="0" smtClean="0"/>
              <a:t>, 25 P.3d 28 (Colo. 2001) (</a:t>
            </a:r>
            <a:r>
              <a:rPr lang="en-US" altLang="en-US" i="1" dirty="0" err="1" smtClean="0"/>
              <a:t>Balanson</a:t>
            </a:r>
            <a:r>
              <a:rPr lang="en-US" altLang="en-US" i="1" dirty="0" smtClean="0"/>
              <a:t> II</a:t>
            </a:r>
            <a:r>
              <a:rPr lang="en-US" altLang="en-US" dirty="0" smtClean="0"/>
              <a:t>) and subsequent cases.</a:t>
            </a:r>
            <a:endParaRPr lang="en-US" altLang="en-US" dirty="0"/>
          </a:p>
          <a:p>
            <a:pPr marL="457200" indent="-457200" eaLnBrk="1" hangingPunct="1">
              <a:spcAft>
                <a:spcPct val="20000"/>
              </a:spcAft>
              <a:buFont typeface="Wingdings" pitchFamily="2" charset="2"/>
              <a:buChar char="u"/>
            </a:pPr>
            <a:r>
              <a:rPr lang="en-US" altLang="en-US" dirty="0" smtClean="0"/>
              <a:t>In </a:t>
            </a:r>
            <a:r>
              <a:rPr lang="en-US" altLang="en-US" i="1" dirty="0" err="1" smtClean="0"/>
              <a:t>Balanson</a:t>
            </a:r>
            <a:r>
              <a:rPr lang="en-US" altLang="en-US" i="1" dirty="0" smtClean="0"/>
              <a:t> II</a:t>
            </a:r>
            <a:r>
              <a:rPr lang="en-US" altLang="en-US" dirty="0" smtClean="0"/>
              <a:t>, the Colorado Supreme Court held that a spouse’s remainder interest in a trust (subject to depletion during her father’s lifetime and divestment if she predeceased him) was a property interest for purposes of dissolution of marriage.</a:t>
            </a:r>
          </a:p>
          <a:p>
            <a:pPr marL="457200" indent="-457200" eaLnBrk="1" hangingPunct="1">
              <a:spcAft>
                <a:spcPct val="20000"/>
              </a:spcAft>
              <a:buFont typeface="Wingdings" pitchFamily="2" charset="2"/>
              <a:buChar char="u"/>
            </a:pPr>
            <a:r>
              <a:rPr lang="en-US" altLang="en-US" dirty="0" smtClean="0"/>
              <a:t>Case law in this area is slim, so effect of </a:t>
            </a:r>
            <a:r>
              <a:rPr lang="en-US" altLang="en-US" i="1" dirty="0" err="1" smtClean="0"/>
              <a:t>Balanson</a:t>
            </a:r>
            <a:r>
              <a:rPr lang="en-US" altLang="en-US" i="1" dirty="0" smtClean="0"/>
              <a:t> II</a:t>
            </a:r>
            <a:r>
              <a:rPr lang="en-US" altLang="en-US" dirty="0" smtClean="0"/>
              <a:t> and subsequent cases on particular trust is hard to predict.</a:t>
            </a:r>
          </a:p>
          <a:p>
            <a:pPr marL="457200" indent="-457200" eaLnBrk="1" hangingPunct="1">
              <a:spcAft>
                <a:spcPct val="20000"/>
              </a:spcAft>
              <a:buFont typeface="Wingdings" pitchFamily="2" charset="2"/>
              <a:buChar char="u"/>
            </a:pPr>
            <a:r>
              <a:rPr lang="en-US" altLang="en-US" dirty="0" smtClean="0"/>
              <a:t>Premarital agreement can provide that all trust interests are separate property.</a:t>
            </a:r>
            <a:endParaRPr lang="en-US" altLang="en-US" dirty="0"/>
          </a:p>
        </p:txBody>
      </p:sp>
    </p:spTree>
    <p:extLst>
      <p:ext uri="{BB962C8B-B14F-4D97-AF65-F5344CB8AC3E}">
        <p14:creationId xmlns:p14="http://schemas.microsoft.com/office/powerpoint/2010/main" val="1744030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fontScale="90000"/>
          </a:bodyPr>
          <a:lstStyle/>
          <a:p>
            <a:r>
              <a:rPr lang="en-US" dirty="0" smtClean="0"/>
              <a:t>Typical Client Profile #2: Employee of Family Business</a:t>
            </a:r>
            <a:endParaRPr lang="en-US" dirty="0"/>
          </a:p>
        </p:txBody>
      </p:sp>
      <p:sp>
        <p:nvSpPr>
          <p:cNvPr id="3" name="Content Placeholder 2"/>
          <p:cNvSpPr>
            <a:spLocks noGrp="1"/>
          </p:cNvSpPr>
          <p:nvPr>
            <p:ph idx="1"/>
          </p:nvPr>
        </p:nvSpPr>
        <p:spPr/>
        <p:txBody>
          <a:bodyPr>
            <a:normAutofit/>
          </a:bodyPr>
          <a:lstStyle/>
          <a:p>
            <a:pPr marL="457200" indent="-457200" eaLnBrk="1" hangingPunct="1">
              <a:spcAft>
                <a:spcPct val="20000"/>
              </a:spcAft>
              <a:buFont typeface="Wingdings" pitchFamily="2" charset="2"/>
              <a:buChar char="u"/>
            </a:pPr>
            <a:r>
              <a:rPr lang="en-US" altLang="en-US" dirty="0" smtClean="0"/>
              <a:t>First marriage.</a:t>
            </a:r>
          </a:p>
          <a:p>
            <a:pPr marL="457200" indent="-457200" eaLnBrk="1" hangingPunct="1">
              <a:spcAft>
                <a:spcPct val="20000"/>
              </a:spcAft>
              <a:buFont typeface="Wingdings" pitchFamily="2" charset="2"/>
              <a:buChar char="u"/>
            </a:pPr>
            <a:r>
              <a:rPr lang="en-US" altLang="en-US" dirty="0" smtClean="0"/>
              <a:t>Beneficiary of family wealth + involved in family business.</a:t>
            </a:r>
            <a:endParaRPr lang="en-US" altLang="en-US" u="sng" dirty="0" smtClean="0"/>
          </a:p>
          <a:p>
            <a:pPr marL="977900" lvl="1" indent="-406400" eaLnBrk="1" hangingPunct="1">
              <a:spcAft>
                <a:spcPct val="20000"/>
              </a:spcAft>
            </a:pPr>
            <a:r>
              <a:rPr lang="en-US" altLang="en-US" sz="2000" dirty="0" smtClean="0"/>
              <a:t>Complicates protection of “family property” because “family property” is also primary source of earnings.</a:t>
            </a:r>
          </a:p>
          <a:p>
            <a:pPr marL="977900" lvl="1" indent="-406400" eaLnBrk="1" hangingPunct="1">
              <a:spcAft>
                <a:spcPct val="20000"/>
              </a:spcAft>
            </a:pPr>
            <a:r>
              <a:rPr lang="en-US" altLang="en-US" sz="2000" dirty="0" smtClean="0"/>
              <a:t>But want to prevent disruption to family business in case of divorce/death.</a:t>
            </a:r>
            <a:endParaRPr lang="en-US" altLang="en-US" sz="2000" dirty="0"/>
          </a:p>
          <a:p>
            <a:pPr marL="977900" lvl="1" indent="-406400" eaLnBrk="1" hangingPunct="1">
              <a:spcAft>
                <a:spcPct val="20000"/>
              </a:spcAft>
            </a:pPr>
            <a:r>
              <a:rPr lang="en-US" altLang="en-US" sz="2000" dirty="0" smtClean="0"/>
              <a:t>Consider marital property as including salary </a:t>
            </a:r>
            <a:r>
              <a:rPr lang="en-US" altLang="en-US" sz="2000" u="sng" dirty="0" smtClean="0"/>
              <a:t>and</a:t>
            </a:r>
            <a:r>
              <a:rPr lang="en-US" altLang="en-US" sz="2000" dirty="0" smtClean="0"/>
              <a:t> actual distributions/dividends from family business.</a:t>
            </a:r>
          </a:p>
          <a:p>
            <a:pPr marL="977900" lvl="1" indent="-406400" eaLnBrk="1" hangingPunct="1">
              <a:spcAft>
                <a:spcPct val="20000"/>
              </a:spcAft>
            </a:pPr>
            <a:r>
              <a:rPr lang="en-US" altLang="en-US" sz="2000" dirty="0" smtClean="0"/>
              <a:t>Or certain amount of income imputed as </a:t>
            </a:r>
            <a:r>
              <a:rPr lang="en-US" altLang="en-US" sz="2000" dirty="0"/>
              <a:t>marital property.</a:t>
            </a:r>
          </a:p>
          <a:p>
            <a:pPr marL="977900" lvl="1" indent="-406400" eaLnBrk="1" hangingPunct="1">
              <a:spcAft>
                <a:spcPct val="20000"/>
              </a:spcAft>
            </a:pPr>
            <a:endParaRPr lang="en-US" altLang="en-US" sz="2000" dirty="0"/>
          </a:p>
          <a:p>
            <a:endParaRPr lang="en-US" dirty="0"/>
          </a:p>
        </p:txBody>
      </p:sp>
    </p:spTree>
    <p:extLst>
      <p:ext uri="{BB962C8B-B14F-4D97-AF65-F5344CB8AC3E}">
        <p14:creationId xmlns:p14="http://schemas.microsoft.com/office/powerpoint/2010/main" val="2735075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Typical Client Profile </a:t>
            </a:r>
            <a:r>
              <a:rPr lang="en-US" dirty="0" smtClean="0"/>
              <a:t>#3: Entrepreneur</a:t>
            </a:r>
            <a:endParaRPr lang="en-US" dirty="0"/>
          </a:p>
        </p:txBody>
      </p:sp>
      <p:sp>
        <p:nvSpPr>
          <p:cNvPr id="3" name="Content Placeholder 2"/>
          <p:cNvSpPr>
            <a:spLocks noGrp="1"/>
          </p:cNvSpPr>
          <p:nvPr>
            <p:ph idx="1"/>
          </p:nvPr>
        </p:nvSpPr>
        <p:spPr/>
        <p:txBody>
          <a:bodyPr>
            <a:normAutofit/>
          </a:bodyPr>
          <a:lstStyle/>
          <a:p>
            <a:pPr marL="457200" indent="-457200" eaLnBrk="1" hangingPunct="1">
              <a:spcAft>
                <a:spcPct val="20000"/>
              </a:spcAft>
              <a:buFont typeface="Wingdings" pitchFamily="2" charset="2"/>
              <a:buChar char="u"/>
            </a:pPr>
            <a:r>
              <a:rPr lang="en-US" altLang="en-US" dirty="0" smtClean="0"/>
              <a:t>First marriage.</a:t>
            </a:r>
          </a:p>
          <a:p>
            <a:pPr marL="457200" indent="-457200" eaLnBrk="1" hangingPunct="1">
              <a:spcAft>
                <a:spcPct val="20000"/>
              </a:spcAft>
              <a:buFont typeface="Wingdings" pitchFamily="2" charset="2"/>
              <a:buChar char="u"/>
            </a:pPr>
            <a:r>
              <a:rPr lang="en-US" altLang="en-US" dirty="0" smtClean="0"/>
              <a:t>Entrepreneur </a:t>
            </a:r>
            <a:r>
              <a:rPr lang="en-US" altLang="en-US" dirty="0"/>
              <a:t>who has interest(s) in closely-held business or </a:t>
            </a:r>
            <a:r>
              <a:rPr lang="en-US" altLang="en-US" dirty="0" smtClean="0"/>
              <a:t>businesses.</a:t>
            </a:r>
          </a:p>
          <a:p>
            <a:pPr marL="977900" lvl="1" indent="-406400" eaLnBrk="1" hangingPunct="1">
              <a:spcAft>
                <a:spcPct val="20000"/>
              </a:spcAft>
            </a:pPr>
            <a:r>
              <a:rPr lang="en-US" altLang="en-US" sz="2000" dirty="0" smtClean="0"/>
              <a:t>Again, </a:t>
            </a:r>
            <a:r>
              <a:rPr lang="en-US" altLang="en-US" sz="2000" dirty="0"/>
              <a:t>want to prevent disruption to </a:t>
            </a:r>
            <a:r>
              <a:rPr lang="en-US" altLang="en-US" sz="2000" dirty="0" smtClean="0"/>
              <a:t>business </a:t>
            </a:r>
            <a:r>
              <a:rPr lang="en-US" altLang="en-US" sz="2000" dirty="0"/>
              <a:t>in case of divorce/death</a:t>
            </a:r>
            <a:r>
              <a:rPr lang="en-US" altLang="en-US" sz="2000" dirty="0" smtClean="0"/>
              <a:t>.</a:t>
            </a:r>
          </a:p>
          <a:p>
            <a:pPr marL="977900" lvl="1" indent="-406400" eaLnBrk="1" hangingPunct="1">
              <a:spcAft>
                <a:spcPct val="20000"/>
              </a:spcAft>
            </a:pPr>
            <a:r>
              <a:rPr lang="en-US" altLang="en-US" sz="2000" dirty="0" smtClean="0"/>
              <a:t>Often in between “what’s mine is mine, with a few exceptions” and “what’s mine is ours, with a few exceptions”</a:t>
            </a:r>
            <a:endParaRPr lang="en-US" altLang="en-US" sz="2000" dirty="0"/>
          </a:p>
          <a:p>
            <a:pPr marL="977900" lvl="1" indent="-406400" eaLnBrk="1" hangingPunct="1">
              <a:spcAft>
                <a:spcPct val="20000"/>
              </a:spcAft>
            </a:pPr>
            <a:r>
              <a:rPr lang="en-US" altLang="en-US" sz="2000" dirty="0" smtClean="0"/>
              <a:t>Marital property </a:t>
            </a:r>
            <a:r>
              <a:rPr lang="en-US" altLang="en-US" sz="2000" dirty="0"/>
              <a:t>including salary </a:t>
            </a:r>
            <a:r>
              <a:rPr lang="en-US" altLang="en-US" sz="2000" u="sng" dirty="0"/>
              <a:t>and</a:t>
            </a:r>
            <a:r>
              <a:rPr lang="en-US" altLang="en-US" sz="2000" dirty="0"/>
              <a:t> </a:t>
            </a:r>
            <a:r>
              <a:rPr lang="en-US" altLang="en-US" sz="2000" dirty="0" smtClean="0"/>
              <a:t>actual distributions/dividends</a:t>
            </a:r>
            <a:r>
              <a:rPr lang="en-US" altLang="en-US" sz="2000" dirty="0"/>
              <a:t>.</a:t>
            </a:r>
          </a:p>
          <a:p>
            <a:pPr marL="977900" lvl="1" indent="-406400" eaLnBrk="1" hangingPunct="1">
              <a:spcAft>
                <a:spcPct val="20000"/>
              </a:spcAft>
            </a:pPr>
            <a:r>
              <a:rPr lang="en-US" altLang="en-US" sz="2000" dirty="0" smtClean="0"/>
              <a:t>Jointly </a:t>
            </a:r>
            <a:r>
              <a:rPr lang="en-US" altLang="en-US" sz="2000" dirty="0"/>
              <a:t>titled assets as marital </a:t>
            </a:r>
            <a:r>
              <a:rPr lang="en-US" altLang="en-US" sz="2000" dirty="0" smtClean="0"/>
              <a:t>property, plus property distribution at divorce/death to less wealthy spouse.</a:t>
            </a:r>
            <a:endParaRPr lang="en-US" altLang="en-US" sz="2000" dirty="0"/>
          </a:p>
        </p:txBody>
      </p:sp>
    </p:spTree>
    <p:extLst>
      <p:ext uri="{BB962C8B-B14F-4D97-AF65-F5344CB8AC3E}">
        <p14:creationId xmlns:p14="http://schemas.microsoft.com/office/powerpoint/2010/main" val="2749026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Typical Client Profile </a:t>
            </a:r>
            <a:r>
              <a:rPr lang="en-US" dirty="0" smtClean="0"/>
              <a:t>#4: Retiring Couple – Kids from Prior Marriage</a:t>
            </a:r>
            <a:endParaRPr lang="en-US" dirty="0"/>
          </a:p>
        </p:txBody>
      </p:sp>
      <p:sp>
        <p:nvSpPr>
          <p:cNvPr id="3" name="Content Placeholder 2"/>
          <p:cNvSpPr>
            <a:spLocks noGrp="1"/>
          </p:cNvSpPr>
          <p:nvPr>
            <p:ph idx="1"/>
          </p:nvPr>
        </p:nvSpPr>
        <p:spPr/>
        <p:txBody>
          <a:bodyPr>
            <a:normAutofit/>
          </a:bodyPr>
          <a:lstStyle/>
          <a:p>
            <a:pPr marL="457200" indent="-457200" eaLnBrk="1" hangingPunct="1">
              <a:spcAft>
                <a:spcPct val="20000"/>
              </a:spcAft>
              <a:buFont typeface="Wingdings" pitchFamily="2" charset="2"/>
              <a:buChar char="u"/>
            </a:pPr>
            <a:r>
              <a:rPr lang="en-US" altLang="en-US" dirty="0" smtClean="0"/>
              <a:t>Second </a:t>
            </a:r>
            <a:r>
              <a:rPr lang="en-US" altLang="en-US" dirty="0"/>
              <a:t>marriage.</a:t>
            </a:r>
          </a:p>
          <a:p>
            <a:pPr marL="457200" indent="-457200" eaLnBrk="1" hangingPunct="1">
              <a:spcAft>
                <a:spcPct val="20000"/>
              </a:spcAft>
              <a:buFont typeface="Wingdings" pitchFamily="2" charset="2"/>
              <a:buChar char="u"/>
            </a:pPr>
            <a:r>
              <a:rPr lang="en-US" altLang="en-US" dirty="0" smtClean="0"/>
              <a:t>Want to preserve assets for own descendants.</a:t>
            </a:r>
            <a:endParaRPr lang="en-US" altLang="en-US" dirty="0"/>
          </a:p>
          <a:p>
            <a:pPr marL="977900" lvl="1" indent="-406400" eaLnBrk="1" hangingPunct="1">
              <a:spcAft>
                <a:spcPct val="20000"/>
              </a:spcAft>
            </a:pPr>
            <a:r>
              <a:rPr lang="en-US" altLang="en-US" sz="2000" dirty="0" smtClean="0"/>
              <a:t>Usually “what’s mine is mine, with a few exceptions.”</a:t>
            </a:r>
            <a:endParaRPr lang="en-US" altLang="en-US" sz="2000" dirty="0"/>
          </a:p>
          <a:p>
            <a:pPr marL="977900" lvl="1" indent="-406400" eaLnBrk="1" hangingPunct="1">
              <a:spcAft>
                <a:spcPct val="20000"/>
              </a:spcAft>
            </a:pPr>
            <a:r>
              <a:rPr lang="en-US" altLang="en-US" sz="2000" dirty="0" smtClean="0"/>
              <a:t>Property distribution to less wealthy spouse at divorce/death.</a:t>
            </a:r>
            <a:endParaRPr lang="en-US" altLang="en-US" sz="2000" dirty="0"/>
          </a:p>
          <a:p>
            <a:pPr marL="977900" lvl="1" indent="-406400" eaLnBrk="1" hangingPunct="1">
              <a:spcAft>
                <a:spcPct val="20000"/>
              </a:spcAft>
            </a:pPr>
            <a:r>
              <a:rPr lang="en-US" altLang="en-US" sz="2000" dirty="0" smtClean="0"/>
              <a:t>May provide for limited amount of maintenance.</a:t>
            </a:r>
          </a:p>
          <a:p>
            <a:pPr marL="977900" lvl="1" indent="-406400" eaLnBrk="1" hangingPunct="1">
              <a:spcAft>
                <a:spcPct val="20000"/>
              </a:spcAft>
            </a:pPr>
            <a:r>
              <a:rPr lang="en-US" altLang="en-US" sz="2000" dirty="0" smtClean="0"/>
              <a:t>May include gift transfers to less wealthy spouse during marriage.</a:t>
            </a:r>
            <a:endParaRPr lang="en-US" altLang="en-US" sz="2000" dirty="0"/>
          </a:p>
          <a:p>
            <a:pPr marL="977900" lvl="1" indent="-406400" eaLnBrk="1" hangingPunct="1">
              <a:spcAft>
                <a:spcPct val="20000"/>
              </a:spcAft>
            </a:pPr>
            <a:r>
              <a:rPr lang="en-US" altLang="en-US" sz="2000" dirty="0"/>
              <a:t>Jointly titled assets as marital </a:t>
            </a:r>
            <a:r>
              <a:rPr lang="en-US" altLang="en-US" sz="2000" dirty="0" smtClean="0"/>
              <a:t>property, or divided according to contribution?</a:t>
            </a:r>
            <a:endParaRPr lang="en-US" altLang="en-US" sz="2000" dirty="0"/>
          </a:p>
          <a:p>
            <a:endParaRPr lang="en-US" dirty="0"/>
          </a:p>
        </p:txBody>
      </p:sp>
    </p:spTree>
    <p:extLst>
      <p:ext uri="{BB962C8B-B14F-4D97-AF65-F5344CB8AC3E}">
        <p14:creationId xmlns:p14="http://schemas.microsoft.com/office/powerpoint/2010/main" val="899809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Premarital Agreements and Estate Planning</a:t>
            </a:r>
            <a:endParaRPr lang="en-US" dirty="0"/>
          </a:p>
        </p:txBody>
      </p:sp>
      <p:sp>
        <p:nvSpPr>
          <p:cNvPr id="3" name="Content Placeholder 2"/>
          <p:cNvSpPr>
            <a:spLocks noGrp="1"/>
          </p:cNvSpPr>
          <p:nvPr>
            <p:ph idx="1"/>
          </p:nvPr>
        </p:nvSpPr>
        <p:spPr/>
        <p:txBody>
          <a:bodyPr>
            <a:normAutofit/>
          </a:bodyPr>
          <a:lstStyle/>
          <a:p>
            <a:pPr marL="457200" indent="-457200" eaLnBrk="1" hangingPunct="1">
              <a:spcAft>
                <a:spcPct val="20000"/>
              </a:spcAft>
              <a:buFont typeface="Wingdings" pitchFamily="2" charset="2"/>
              <a:buChar char="u"/>
            </a:pPr>
            <a:r>
              <a:rPr lang="en-US" altLang="en-US" dirty="0" smtClean="0"/>
              <a:t>Parties can waive rights as surviving spouse in agreement to preserve estate for descendants.</a:t>
            </a:r>
          </a:p>
          <a:p>
            <a:pPr marL="977900" lvl="1" indent="-406400" eaLnBrk="1" hangingPunct="1">
              <a:spcAft>
                <a:spcPct val="20000"/>
              </a:spcAft>
            </a:pPr>
            <a:r>
              <a:rPr lang="en-US" altLang="en-US" sz="2000" dirty="0" smtClean="0"/>
              <a:t>Elective share.</a:t>
            </a:r>
            <a:endParaRPr lang="en-US" altLang="en-US" sz="2000" dirty="0"/>
          </a:p>
          <a:p>
            <a:pPr marL="977900" lvl="1" indent="-406400" eaLnBrk="1" hangingPunct="1">
              <a:spcAft>
                <a:spcPct val="20000"/>
              </a:spcAft>
            </a:pPr>
            <a:r>
              <a:rPr lang="en-US" altLang="en-US" sz="2000" dirty="0" smtClean="0"/>
              <a:t>Intestate share.</a:t>
            </a:r>
            <a:endParaRPr lang="en-US" altLang="en-US" sz="2000" dirty="0"/>
          </a:p>
          <a:p>
            <a:pPr marL="977900" lvl="1" indent="-406400" eaLnBrk="1" hangingPunct="1">
              <a:spcAft>
                <a:spcPct val="20000"/>
              </a:spcAft>
            </a:pPr>
            <a:r>
              <a:rPr lang="en-US" altLang="en-US" sz="2000" dirty="0" smtClean="0"/>
              <a:t>Family allowance and exempt property allowance.</a:t>
            </a:r>
            <a:endParaRPr lang="en-US" altLang="en-US" sz="2000" dirty="0"/>
          </a:p>
          <a:p>
            <a:pPr marL="977900" lvl="1" indent="-406400" eaLnBrk="1" hangingPunct="1">
              <a:spcAft>
                <a:spcPct val="20000"/>
              </a:spcAft>
            </a:pPr>
            <a:r>
              <a:rPr lang="en-US" altLang="en-US" sz="2000" dirty="0" smtClean="0"/>
              <a:t>Priority to serve as personal representative or administrator.</a:t>
            </a:r>
            <a:endParaRPr lang="en-US" altLang="en-US" sz="2000" dirty="0"/>
          </a:p>
          <a:p>
            <a:pPr marL="457200" indent="-457200" eaLnBrk="1" hangingPunct="1">
              <a:spcAft>
                <a:spcPct val="20000"/>
              </a:spcAft>
              <a:buFont typeface="Wingdings" pitchFamily="2" charset="2"/>
              <a:buChar char="u"/>
            </a:pPr>
            <a:r>
              <a:rPr lang="en-US" altLang="en-US" dirty="0" smtClean="0"/>
              <a:t>Agreement can provide for surviving spouse in other ways.</a:t>
            </a:r>
          </a:p>
          <a:p>
            <a:pPr marL="457200" indent="-457200" eaLnBrk="1" hangingPunct="1">
              <a:spcAft>
                <a:spcPct val="20000"/>
              </a:spcAft>
              <a:buFont typeface="Wingdings" pitchFamily="2" charset="2"/>
              <a:buChar char="u"/>
            </a:pPr>
            <a:r>
              <a:rPr lang="en-US" altLang="en-US" dirty="0" smtClean="0"/>
              <a:t>Provisions of agreement establish floor, not ceiling.</a:t>
            </a:r>
            <a:endParaRPr lang="en-US" altLang="en-US" dirty="0"/>
          </a:p>
          <a:p>
            <a:pPr marL="0" indent="0">
              <a:buNone/>
            </a:pPr>
            <a:endParaRPr lang="en-US" dirty="0"/>
          </a:p>
        </p:txBody>
      </p:sp>
    </p:spTree>
    <p:extLst>
      <p:ext uri="{BB962C8B-B14F-4D97-AF65-F5344CB8AC3E}">
        <p14:creationId xmlns:p14="http://schemas.microsoft.com/office/powerpoint/2010/main" val="2324455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 Premarital Agreement?</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457200" indent="-457200" eaLnBrk="1" hangingPunct="1">
              <a:spcAft>
                <a:spcPct val="20000"/>
              </a:spcAft>
              <a:buFont typeface="Wingdings" pitchFamily="2" charset="2"/>
              <a:buChar char="u"/>
            </a:pPr>
            <a:r>
              <a:rPr lang="en-US" altLang="en-US" dirty="0" smtClean="0"/>
              <a:t>Protects family business or other family wealth from disruption and depletion in event of divorce or death.</a:t>
            </a:r>
          </a:p>
          <a:p>
            <a:pPr marL="457200" indent="-457200" eaLnBrk="1" hangingPunct="1">
              <a:spcAft>
                <a:spcPct val="20000"/>
              </a:spcAft>
              <a:buFont typeface="Wingdings" pitchFamily="2" charset="2"/>
              <a:buChar char="u"/>
            </a:pPr>
            <a:r>
              <a:rPr lang="en-US" altLang="en-US" dirty="0" smtClean="0"/>
              <a:t>Allows family wealth to pass to descendants from prior marriage at death.</a:t>
            </a:r>
          </a:p>
          <a:p>
            <a:pPr marL="457200" indent="-457200" eaLnBrk="1" hangingPunct="1">
              <a:spcAft>
                <a:spcPct val="20000"/>
              </a:spcAft>
              <a:buFont typeface="Wingdings" pitchFamily="2" charset="2"/>
              <a:buChar char="u"/>
            </a:pPr>
            <a:r>
              <a:rPr lang="en-US" altLang="en-US" dirty="0" smtClean="0"/>
              <a:t>Provides certainty and protection to less wealthy spouse.</a:t>
            </a:r>
          </a:p>
          <a:p>
            <a:pPr marL="457200" indent="-457200" eaLnBrk="1" hangingPunct="1">
              <a:spcAft>
                <a:spcPct val="20000"/>
              </a:spcAft>
              <a:buFont typeface="Wingdings" pitchFamily="2" charset="2"/>
              <a:buChar char="u"/>
            </a:pPr>
            <a:r>
              <a:rPr lang="en-US" altLang="en-US" dirty="0" smtClean="0"/>
              <a:t>Avoids protracted disputes at divorce or death.</a:t>
            </a:r>
          </a:p>
          <a:p>
            <a:endParaRPr lang="en-US" dirty="0"/>
          </a:p>
        </p:txBody>
      </p:sp>
    </p:spTree>
    <p:extLst>
      <p:ext uri="{BB962C8B-B14F-4D97-AF65-F5344CB8AC3E}">
        <p14:creationId xmlns:p14="http://schemas.microsoft.com/office/powerpoint/2010/main" val="2824495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Premarital Agreements and Estate </a:t>
            </a:r>
            <a:r>
              <a:rPr lang="en-US" dirty="0" smtClean="0"/>
              <a:t>Planning – Providing for Survivor</a:t>
            </a:r>
            <a:endParaRPr lang="en-US" dirty="0"/>
          </a:p>
        </p:txBody>
      </p:sp>
      <p:sp>
        <p:nvSpPr>
          <p:cNvPr id="3" name="Content Placeholder 2"/>
          <p:cNvSpPr>
            <a:spLocks noGrp="1"/>
          </p:cNvSpPr>
          <p:nvPr>
            <p:ph idx="1"/>
          </p:nvPr>
        </p:nvSpPr>
        <p:spPr/>
        <p:txBody>
          <a:bodyPr>
            <a:normAutofit lnSpcReduction="10000"/>
          </a:bodyPr>
          <a:lstStyle/>
          <a:p>
            <a:pPr marL="457200" indent="-457200" eaLnBrk="1" hangingPunct="1">
              <a:spcAft>
                <a:spcPct val="20000"/>
              </a:spcAft>
              <a:buFont typeface="Wingdings" pitchFamily="2" charset="2"/>
              <a:buChar char="u"/>
            </a:pPr>
            <a:r>
              <a:rPr lang="en-US" altLang="en-US" dirty="0" smtClean="0"/>
              <a:t>Disposition of primary residence.</a:t>
            </a:r>
            <a:endParaRPr lang="en-US" altLang="en-US" dirty="0"/>
          </a:p>
          <a:p>
            <a:pPr marL="457200" indent="-457200" eaLnBrk="1" hangingPunct="1">
              <a:spcAft>
                <a:spcPct val="20000"/>
              </a:spcAft>
              <a:buFont typeface="Wingdings" pitchFamily="2" charset="2"/>
              <a:buChar char="u"/>
            </a:pPr>
            <a:r>
              <a:rPr lang="en-US" altLang="en-US" dirty="0" smtClean="0"/>
              <a:t>Liquid assets for survivor’s support.</a:t>
            </a:r>
            <a:endParaRPr lang="en-US" altLang="en-US" dirty="0"/>
          </a:p>
          <a:p>
            <a:pPr marL="457200" indent="-457200" eaLnBrk="1" hangingPunct="1">
              <a:spcAft>
                <a:spcPct val="20000"/>
              </a:spcAft>
              <a:buFont typeface="Wingdings" pitchFamily="2" charset="2"/>
              <a:buChar char="u"/>
            </a:pPr>
            <a:r>
              <a:rPr lang="en-US" altLang="en-US" dirty="0" smtClean="0"/>
              <a:t>Amounts can escalate based on length of marriage.</a:t>
            </a:r>
          </a:p>
          <a:p>
            <a:pPr marL="457200" lvl="1" indent="-457200" eaLnBrk="1" hangingPunct="1">
              <a:spcAft>
                <a:spcPct val="20000"/>
              </a:spcAft>
              <a:buFont typeface="Wingdings" pitchFamily="2" charset="2"/>
              <a:buChar char="u"/>
            </a:pPr>
            <a:r>
              <a:rPr lang="en-US" altLang="en-US" dirty="0"/>
              <a:t>No waivers of rights at death, except with respect to “family </a:t>
            </a:r>
            <a:r>
              <a:rPr lang="en-US" altLang="en-US" dirty="0" smtClean="0"/>
              <a:t>property.”</a:t>
            </a:r>
          </a:p>
          <a:p>
            <a:pPr marL="457200" indent="-457200" eaLnBrk="1" hangingPunct="1">
              <a:spcAft>
                <a:spcPct val="20000"/>
              </a:spcAft>
              <a:buFont typeface="Wingdings" pitchFamily="2" charset="2"/>
              <a:buChar char="u"/>
            </a:pPr>
            <a:r>
              <a:rPr lang="en-US" altLang="en-US" dirty="0" smtClean="0"/>
              <a:t>Form of disposition for survivor.</a:t>
            </a:r>
          </a:p>
          <a:p>
            <a:pPr marL="977900" lvl="1" indent="-406400" eaLnBrk="1" hangingPunct="1">
              <a:spcAft>
                <a:spcPct val="20000"/>
              </a:spcAft>
            </a:pPr>
            <a:r>
              <a:rPr lang="en-US" altLang="en-US" sz="2000" dirty="0" smtClean="0"/>
              <a:t>Outright.</a:t>
            </a:r>
            <a:endParaRPr lang="en-US" altLang="en-US" sz="2000" dirty="0"/>
          </a:p>
          <a:p>
            <a:pPr marL="977900" lvl="1" indent="-406400" eaLnBrk="1" hangingPunct="1">
              <a:spcAft>
                <a:spcPct val="20000"/>
              </a:spcAft>
            </a:pPr>
            <a:r>
              <a:rPr lang="en-US" altLang="en-US" sz="2000" dirty="0" smtClean="0"/>
              <a:t>Marital trust to qualify for estate tax marital deduction. Survivor receives all income and discretionary principal. At death, remaining assets can pass to decedent’s descendants.</a:t>
            </a:r>
            <a:endParaRPr lang="en-US" altLang="en-US" sz="2000" dirty="0"/>
          </a:p>
          <a:p>
            <a:pPr marL="977900" lvl="1" indent="-406400" eaLnBrk="1" hangingPunct="1">
              <a:spcAft>
                <a:spcPct val="20000"/>
              </a:spcAft>
            </a:pPr>
            <a:r>
              <a:rPr lang="en-US" altLang="en-US" sz="2000" dirty="0" smtClean="0"/>
              <a:t>Through life insurance or other non-probate assets.</a:t>
            </a:r>
          </a:p>
          <a:p>
            <a:pPr marL="457200" indent="-457200" eaLnBrk="1" hangingPunct="1">
              <a:spcAft>
                <a:spcPct val="20000"/>
              </a:spcAft>
              <a:buFont typeface="Wingdings" pitchFamily="2" charset="2"/>
              <a:buChar char="u"/>
            </a:pPr>
            <a:endParaRPr lang="en-US" altLang="en-US" dirty="0"/>
          </a:p>
        </p:txBody>
      </p:sp>
    </p:spTree>
    <p:extLst>
      <p:ext uri="{BB962C8B-B14F-4D97-AF65-F5344CB8AC3E}">
        <p14:creationId xmlns:p14="http://schemas.microsoft.com/office/powerpoint/2010/main" val="11530874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Premarital Agreements and </a:t>
            </a:r>
            <a:r>
              <a:rPr lang="en-US" dirty="0" smtClean="0"/>
              <a:t>Taxes (If Spouse Has Taxable Estate)</a:t>
            </a:r>
            <a:endParaRPr lang="en-US" dirty="0"/>
          </a:p>
        </p:txBody>
      </p:sp>
      <p:sp>
        <p:nvSpPr>
          <p:cNvPr id="3" name="Content Placeholder 2"/>
          <p:cNvSpPr>
            <a:spLocks noGrp="1"/>
          </p:cNvSpPr>
          <p:nvPr>
            <p:ph idx="1"/>
          </p:nvPr>
        </p:nvSpPr>
        <p:spPr/>
        <p:txBody>
          <a:bodyPr>
            <a:normAutofit fontScale="92500" lnSpcReduction="10000"/>
          </a:bodyPr>
          <a:lstStyle/>
          <a:p>
            <a:pPr marL="457200" indent="-457200" eaLnBrk="1" hangingPunct="1">
              <a:spcAft>
                <a:spcPct val="20000"/>
              </a:spcAft>
              <a:buFont typeface="Wingdings" pitchFamily="2" charset="2"/>
              <a:buChar char="u"/>
            </a:pPr>
            <a:r>
              <a:rPr lang="en-US" altLang="en-US" dirty="0" smtClean="0"/>
              <a:t>Gifts between spouses qualify for unlimited marital deduction.</a:t>
            </a:r>
          </a:p>
          <a:p>
            <a:pPr marL="457200" indent="-457200" eaLnBrk="1" hangingPunct="1">
              <a:spcAft>
                <a:spcPct val="20000"/>
              </a:spcAft>
              <a:buFont typeface="Wingdings" pitchFamily="2" charset="2"/>
              <a:buChar char="u"/>
            </a:pPr>
            <a:r>
              <a:rPr lang="en-US" altLang="en-US" dirty="0" smtClean="0"/>
              <a:t>Agreement should be effective upon marriage (not before) to avoid a taxable gift.</a:t>
            </a:r>
            <a:endParaRPr lang="en-US" altLang="en-US" dirty="0"/>
          </a:p>
          <a:p>
            <a:pPr marL="457200" indent="-457200" eaLnBrk="1" hangingPunct="1">
              <a:spcAft>
                <a:spcPct val="20000"/>
              </a:spcAft>
              <a:buFont typeface="Wingdings" pitchFamily="2" charset="2"/>
              <a:buChar char="u"/>
            </a:pPr>
            <a:r>
              <a:rPr lang="en-US" altLang="en-US" dirty="0" smtClean="0"/>
              <a:t>Be cautious about provisions requiring gifts to third parties (children), which may be taxable gifts.</a:t>
            </a:r>
            <a:endParaRPr lang="en-US" altLang="en-US" dirty="0"/>
          </a:p>
          <a:p>
            <a:pPr marL="457200" indent="-457200" eaLnBrk="1" hangingPunct="1">
              <a:spcAft>
                <a:spcPct val="20000"/>
              </a:spcAft>
              <a:buFont typeface="Wingdings" pitchFamily="2" charset="2"/>
              <a:buChar char="u"/>
            </a:pPr>
            <a:r>
              <a:rPr lang="en-US" altLang="en-US" dirty="0" smtClean="0"/>
              <a:t>Provisions at death should be consistent with spouse’s estate tax planning (for instance, avoiding trust for survivor that does not qualify for marital deduction).</a:t>
            </a:r>
            <a:endParaRPr lang="en-US" altLang="en-US" dirty="0"/>
          </a:p>
          <a:p>
            <a:pPr marL="457200" lvl="1" indent="-457200" eaLnBrk="1" hangingPunct="1">
              <a:spcAft>
                <a:spcPct val="20000"/>
              </a:spcAft>
              <a:buFont typeface="Wingdings" pitchFamily="2" charset="2"/>
              <a:buChar char="u"/>
            </a:pPr>
            <a:r>
              <a:rPr lang="en-US" altLang="en-US" dirty="0" smtClean="0"/>
              <a:t>Negotiate to utilize less wealthy spouse’s estate/GST exemptions and portability amount.</a:t>
            </a:r>
          </a:p>
          <a:p>
            <a:pPr marL="457200" lvl="1" indent="-457200" eaLnBrk="1" hangingPunct="1">
              <a:spcAft>
                <a:spcPct val="20000"/>
              </a:spcAft>
              <a:buFont typeface="Wingdings" pitchFamily="2" charset="2"/>
              <a:buChar char="u"/>
            </a:pPr>
            <a:r>
              <a:rPr lang="en-US" altLang="en-US" dirty="0" smtClean="0"/>
              <a:t>Involve estate planner in preparation of agreement.</a:t>
            </a:r>
            <a:endParaRPr lang="en-US" altLang="en-US" dirty="0"/>
          </a:p>
          <a:p>
            <a:endParaRPr lang="en-US" dirty="0"/>
          </a:p>
        </p:txBody>
      </p:sp>
    </p:spTree>
    <p:extLst>
      <p:ext uri="{BB962C8B-B14F-4D97-AF65-F5344CB8AC3E}">
        <p14:creationId xmlns:p14="http://schemas.microsoft.com/office/powerpoint/2010/main" val="2154806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5"/>
          <p:cNvSpPr txBox="1">
            <a:spLocks noChangeArrowheads="1"/>
          </p:cNvSpPr>
          <p:nvPr/>
        </p:nvSpPr>
        <p:spPr bwMode="auto">
          <a:xfrm>
            <a:off x="563563" y="355600"/>
            <a:ext cx="8001000"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spcBef>
                <a:spcPct val="20000"/>
              </a:spcBef>
              <a:buFont typeface="Arial" charset="0"/>
              <a:buChar char="•"/>
              <a:defRPr sz="2400">
                <a:solidFill>
                  <a:schemeClr val="tx1"/>
                </a:solidFill>
                <a:latin typeface="Tahoma" pitchFamily="34" charset="0"/>
                <a:cs typeface="Tahoma" pitchFamily="34" charset="0"/>
              </a:defRPr>
            </a:lvl1pPr>
            <a:lvl2pPr marL="742950" indent="-285750" eaLnBrk="0" hangingPunct="0">
              <a:spcBef>
                <a:spcPct val="20000"/>
              </a:spcBef>
              <a:buFont typeface="Arial" charset="0"/>
              <a:buChar char="–"/>
              <a:defRPr sz="2400">
                <a:solidFill>
                  <a:schemeClr val="tx1"/>
                </a:solidFill>
                <a:latin typeface="Tahoma" pitchFamily="34" charset="0"/>
                <a:cs typeface="Tahoma" pitchFamily="34" charset="0"/>
              </a:defRPr>
            </a:lvl2pPr>
            <a:lvl3pPr marL="1143000" indent="-228600" eaLnBrk="0" hangingPunct="0">
              <a:spcBef>
                <a:spcPct val="20000"/>
              </a:spcBef>
              <a:buFont typeface="Arial" charset="0"/>
              <a:buChar char="•"/>
              <a:defRPr sz="2400">
                <a:solidFill>
                  <a:schemeClr val="tx1"/>
                </a:solidFill>
                <a:latin typeface="Tahoma" pitchFamily="34" charset="0"/>
                <a:cs typeface="Tahoma" pitchFamily="34" charset="0"/>
              </a:defRPr>
            </a:lvl3pPr>
            <a:lvl4pPr marL="1600200" indent="-228600" eaLnBrk="0" hangingPunct="0">
              <a:spcBef>
                <a:spcPct val="20000"/>
              </a:spcBef>
              <a:buFont typeface="Arial" charset="0"/>
              <a:buChar char="–"/>
              <a:defRPr sz="2400">
                <a:solidFill>
                  <a:schemeClr val="tx1"/>
                </a:solidFill>
                <a:latin typeface="Tahoma" pitchFamily="34" charset="0"/>
                <a:cs typeface="Tahoma" pitchFamily="34" charset="0"/>
              </a:defRPr>
            </a:lvl4pPr>
            <a:lvl5pPr marL="2057400" indent="-228600" eaLnBrk="0" hangingPunct="0">
              <a:spcBef>
                <a:spcPct val="20000"/>
              </a:spcBef>
              <a:buFont typeface="Arial" charset="0"/>
              <a:buChar char="»"/>
              <a:defRPr sz="24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9pPr>
          </a:lstStyle>
          <a:p>
            <a:pPr algn="ctr">
              <a:spcBef>
                <a:spcPct val="55000"/>
              </a:spcBef>
              <a:buNone/>
            </a:pPr>
            <a:r>
              <a:rPr lang="en-US" altLang="en-US" b="1" u="sng" dirty="0">
                <a:solidFill>
                  <a:srgbClr val="35006D"/>
                </a:solidFill>
              </a:rPr>
              <a:t>Premarital Agreements as a Tool to Protect Family Wealth</a:t>
            </a:r>
            <a:r>
              <a:rPr lang="en-US" altLang="en-US" sz="5400" b="1" dirty="0">
                <a:solidFill>
                  <a:srgbClr val="35006D"/>
                </a:solidFill>
              </a:rPr>
              <a:t/>
            </a:r>
            <a:br>
              <a:rPr lang="en-US" altLang="en-US" sz="5400" b="1" dirty="0">
                <a:solidFill>
                  <a:srgbClr val="35006D"/>
                </a:solidFill>
              </a:rPr>
            </a:br>
            <a:r>
              <a:rPr lang="en-US" altLang="en-US" sz="4000" b="1" dirty="0">
                <a:latin typeface="Arial" charset="0"/>
              </a:rPr>
              <a:t/>
            </a:r>
            <a:br>
              <a:rPr lang="en-US" altLang="en-US" sz="4000" b="1" dirty="0">
                <a:latin typeface="Arial" charset="0"/>
              </a:rPr>
            </a:br>
            <a:r>
              <a:rPr lang="en-US" altLang="en-US" sz="2000" b="1" dirty="0">
                <a:latin typeface="Arial" charset="0"/>
              </a:rPr>
              <a:t/>
            </a:r>
            <a:br>
              <a:rPr lang="en-US" altLang="en-US" sz="2000" b="1" dirty="0">
                <a:latin typeface="Arial" charset="0"/>
              </a:rPr>
            </a:br>
            <a:r>
              <a:rPr lang="en-US" altLang="en-US" sz="1400" b="1" dirty="0"/>
              <a:t>by</a:t>
            </a:r>
          </a:p>
          <a:p>
            <a:pPr algn="ctr">
              <a:spcBef>
                <a:spcPct val="0"/>
              </a:spcBef>
              <a:buFontTx/>
              <a:buNone/>
            </a:pPr>
            <a:r>
              <a:rPr lang="en-US" altLang="en-US" sz="1400" b="1" dirty="0" smtClean="0"/>
              <a:t>Jessica L. Broderick</a:t>
            </a:r>
            <a:r>
              <a:rPr lang="en-US" altLang="en-US" sz="1400" b="1" dirty="0"/>
              <a:t/>
            </a:r>
            <a:br>
              <a:rPr lang="en-US" altLang="en-US" sz="1400" b="1" dirty="0"/>
            </a:br>
            <a:r>
              <a:rPr lang="en-US" altLang="en-US" sz="1400" b="1" dirty="0"/>
              <a:t>Sherman &amp; Howard L.L.C.</a:t>
            </a:r>
          </a:p>
          <a:p>
            <a:pPr algn="ctr">
              <a:spcBef>
                <a:spcPct val="0"/>
              </a:spcBef>
              <a:buFontTx/>
              <a:buNone/>
            </a:pPr>
            <a:r>
              <a:rPr lang="en-US" altLang="en-US" sz="1400" b="1" dirty="0"/>
              <a:t>633 17</a:t>
            </a:r>
            <a:r>
              <a:rPr lang="en-US" altLang="en-US" sz="1400" b="1" baseline="30000" dirty="0"/>
              <a:t>th</a:t>
            </a:r>
            <a:r>
              <a:rPr lang="en-US" altLang="en-US" sz="1400" b="1" dirty="0"/>
              <a:t> Street, Suite 3000</a:t>
            </a:r>
          </a:p>
          <a:p>
            <a:pPr algn="ctr">
              <a:spcBef>
                <a:spcPct val="0"/>
              </a:spcBef>
              <a:buFontTx/>
              <a:buNone/>
            </a:pPr>
            <a:r>
              <a:rPr lang="en-US" altLang="en-US" sz="1400" b="1" dirty="0"/>
              <a:t>Denver, CO 80202</a:t>
            </a:r>
          </a:p>
          <a:p>
            <a:pPr algn="ctr">
              <a:spcBef>
                <a:spcPct val="0"/>
              </a:spcBef>
              <a:buFontTx/>
              <a:buNone/>
            </a:pPr>
            <a:r>
              <a:rPr lang="en-US" altLang="en-US" sz="1400" b="1" dirty="0" smtClean="0"/>
              <a:t>jbroderick@shermanhoward.com</a:t>
            </a:r>
            <a:endParaRPr lang="en-US" altLang="en-US" sz="1400" b="1" dirty="0"/>
          </a:p>
          <a:p>
            <a:pPr algn="ctr">
              <a:spcBef>
                <a:spcPct val="0"/>
              </a:spcBef>
              <a:buFontTx/>
              <a:buNone/>
            </a:pPr>
            <a:r>
              <a:rPr lang="en-US" altLang="en-US" sz="1400" b="1" dirty="0"/>
              <a:t>         Tel.  </a:t>
            </a:r>
            <a:r>
              <a:rPr lang="en-US" altLang="en-US" sz="1400" b="1" dirty="0" smtClean="0"/>
              <a:t>303-299-8446</a:t>
            </a:r>
            <a:r>
              <a:rPr lang="en-US" altLang="en-US" sz="1800" b="1" dirty="0"/>
              <a:t>	</a:t>
            </a:r>
          </a:p>
          <a:p>
            <a:pPr algn="ctr">
              <a:spcBef>
                <a:spcPct val="0"/>
              </a:spcBef>
              <a:buFontTx/>
              <a:buNone/>
            </a:pPr>
            <a:endParaRPr lang="en-US" altLang="en-US" sz="1800" b="1" dirty="0">
              <a:latin typeface="Arial" charset="0"/>
            </a:endParaRPr>
          </a:p>
        </p:txBody>
      </p:sp>
      <p:sp>
        <p:nvSpPr>
          <p:cNvPr id="25603" name="Text Box 8"/>
          <p:cNvSpPr txBox="1">
            <a:spLocks noChangeArrowheads="1"/>
          </p:cNvSpPr>
          <p:nvPr/>
        </p:nvSpPr>
        <p:spPr bwMode="auto">
          <a:xfrm>
            <a:off x="1935163" y="3657600"/>
            <a:ext cx="52578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2400">
                <a:solidFill>
                  <a:schemeClr val="tx1"/>
                </a:solidFill>
                <a:latin typeface="Tahoma" pitchFamily="34" charset="0"/>
                <a:cs typeface="Tahoma" pitchFamily="34" charset="0"/>
              </a:defRPr>
            </a:lvl1pPr>
            <a:lvl2pPr marL="742950" indent="-285750" eaLnBrk="0" hangingPunct="0">
              <a:spcBef>
                <a:spcPct val="20000"/>
              </a:spcBef>
              <a:buFont typeface="Arial" charset="0"/>
              <a:buChar char="–"/>
              <a:defRPr sz="2400">
                <a:solidFill>
                  <a:schemeClr val="tx1"/>
                </a:solidFill>
                <a:latin typeface="Tahoma" pitchFamily="34" charset="0"/>
                <a:cs typeface="Tahoma" pitchFamily="34" charset="0"/>
              </a:defRPr>
            </a:lvl2pPr>
            <a:lvl3pPr marL="1143000" indent="-228600" eaLnBrk="0" hangingPunct="0">
              <a:spcBef>
                <a:spcPct val="20000"/>
              </a:spcBef>
              <a:buFont typeface="Arial" charset="0"/>
              <a:buChar char="•"/>
              <a:defRPr sz="2400">
                <a:solidFill>
                  <a:schemeClr val="tx1"/>
                </a:solidFill>
                <a:latin typeface="Tahoma" pitchFamily="34" charset="0"/>
                <a:cs typeface="Tahoma" pitchFamily="34" charset="0"/>
              </a:defRPr>
            </a:lvl3pPr>
            <a:lvl4pPr marL="1600200" indent="-228600" eaLnBrk="0" hangingPunct="0">
              <a:spcBef>
                <a:spcPct val="20000"/>
              </a:spcBef>
              <a:buFont typeface="Arial" charset="0"/>
              <a:buChar char="–"/>
              <a:defRPr sz="2400">
                <a:solidFill>
                  <a:schemeClr val="tx1"/>
                </a:solidFill>
                <a:latin typeface="Tahoma" pitchFamily="34" charset="0"/>
                <a:cs typeface="Tahoma" pitchFamily="34" charset="0"/>
              </a:defRPr>
            </a:lvl4pPr>
            <a:lvl5pPr marL="2057400" indent="-228600" eaLnBrk="0" hangingPunct="0">
              <a:spcBef>
                <a:spcPct val="20000"/>
              </a:spcBef>
              <a:buFont typeface="Arial" charset="0"/>
              <a:buChar char="»"/>
              <a:defRPr sz="24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Font typeface="Arial" charset="0"/>
              <a:buChar char="»"/>
              <a:defRPr sz="2400">
                <a:solidFill>
                  <a:schemeClr val="tx1"/>
                </a:solidFill>
                <a:latin typeface="Tahoma" pitchFamily="34" charset="0"/>
                <a:cs typeface="Tahoma" pitchFamily="34" charset="0"/>
              </a:defRPr>
            </a:lvl9pPr>
          </a:lstStyle>
          <a:p>
            <a:pPr algn="ctr" eaLnBrk="1" hangingPunct="1">
              <a:spcBef>
                <a:spcPts val="1800"/>
              </a:spcBef>
              <a:buFontTx/>
              <a:buNone/>
            </a:pPr>
            <a:r>
              <a:rPr lang="en-US" altLang="en-US" sz="1800" dirty="0" smtClean="0">
                <a:ea typeface="Tahoma" panose="020B0604030504040204" pitchFamily="34" charset="0"/>
              </a:rPr>
              <a:t>April 21, 2017</a:t>
            </a:r>
            <a:endParaRPr lang="en-US" altLang="en-US" sz="1800" dirty="0">
              <a:ea typeface="Tahoma" panose="020B0604030504040204" pitchFamily="34" charset="0"/>
            </a:endParaRPr>
          </a:p>
        </p:txBody>
      </p:sp>
    </p:spTree>
    <p:extLst>
      <p:ext uri="{BB962C8B-B14F-4D97-AF65-F5344CB8AC3E}">
        <p14:creationId xmlns:p14="http://schemas.microsoft.com/office/powerpoint/2010/main" val="2737124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Uniform Premarital and Marital Agreements Act</a:t>
            </a:r>
            <a:endParaRPr lang="en-US" dirty="0"/>
          </a:p>
        </p:txBody>
      </p:sp>
      <p:sp>
        <p:nvSpPr>
          <p:cNvPr id="3" name="Content Placeholder 2"/>
          <p:cNvSpPr>
            <a:spLocks noGrp="1"/>
          </p:cNvSpPr>
          <p:nvPr>
            <p:ph idx="1"/>
          </p:nvPr>
        </p:nvSpPr>
        <p:spPr/>
        <p:txBody>
          <a:bodyPr>
            <a:normAutofit lnSpcReduction="10000"/>
          </a:bodyPr>
          <a:lstStyle/>
          <a:p>
            <a:pPr marL="457200" indent="-457200" eaLnBrk="1" hangingPunct="1">
              <a:spcAft>
                <a:spcPct val="20000"/>
              </a:spcAft>
              <a:buFont typeface="Wingdings" pitchFamily="2" charset="2"/>
              <a:buChar char="u"/>
            </a:pPr>
            <a:endParaRPr lang="en-US" altLang="en-US" dirty="0" smtClean="0"/>
          </a:p>
          <a:p>
            <a:pPr marL="457200" indent="-457200" eaLnBrk="1" hangingPunct="1">
              <a:spcAft>
                <a:spcPct val="20000"/>
              </a:spcAft>
              <a:buFont typeface="Wingdings" pitchFamily="2" charset="2"/>
              <a:buChar char="u"/>
            </a:pPr>
            <a:r>
              <a:rPr lang="en-US" altLang="en-US" dirty="0" smtClean="0"/>
              <a:t>C.R.S. § 14-2-301 </a:t>
            </a:r>
            <a:r>
              <a:rPr lang="en-US" altLang="en-US" i="1" dirty="0" smtClean="0"/>
              <a:t>et seq.</a:t>
            </a:r>
          </a:p>
          <a:p>
            <a:pPr marL="457200" indent="-457200" eaLnBrk="1" hangingPunct="1">
              <a:spcAft>
                <a:spcPct val="20000"/>
              </a:spcAft>
              <a:buFont typeface="Wingdings" pitchFamily="2" charset="2"/>
              <a:buChar char="u"/>
            </a:pPr>
            <a:r>
              <a:rPr lang="en-US" altLang="en-US" dirty="0" smtClean="0"/>
              <a:t>In effect in Colorado since 2014.</a:t>
            </a:r>
            <a:endParaRPr lang="en-US" altLang="en-US" dirty="0"/>
          </a:p>
          <a:p>
            <a:pPr marL="457200" indent="-457200" eaLnBrk="1" hangingPunct="1">
              <a:spcAft>
                <a:spcPct val="20000"/>
              </a:spcAft>
              <a:buFont typeface="Wingdings" pitchFamily="2" charset="2"/>
              <a:buChar char="u"/>
            </a:pPr>
            <a:r>
              <a:rPr lang="en-US" altLang="en-US" dirty="0" smtClean="0"/>
              <a:t>Applies to “premarital agreements” (agreement or amendment signed before marriage or civil union) and “marital agreements” (agreement or amendment signed after marriage or civil union).</a:t>
            </a:r>
            <a:endParaRPr lang="en-US" altLang="en-US" dirty="0"/>
          </a:p>
          <a:p>
            <a:pPr marL="457200" indent="-457200" eaLnBrk="1" hangingPunct="1">
              <a:spcAft>
                <a:spcPct val="20000"/>
              </a:spcAft>
              <a:buFont typeface="Wingdings" pitchFamily="2" charset="2"/>
              <a:buChar char="u"/>
            </a:pPr>
            <a:r>
              <a:rPr lang="en-US" altLang="en-US" dirty="0" smtClean="0"/>
              <a:t>Does not apply to separation or cohabitation agreements.</a:t>
            </a:r>
            <a:endParaRPr lang="en-US" altLang="en-US" dirty="0"/>
          </a:p>
          <a:p>
            <a:pPr marL="457200" indent="-457200" eaLnBrk="1" hangingPunct="1">
              <a:spcAft>
                <a:spcPct val="20000"/>
              </a:spcAft>
              <a:buFont typeface="Wingdings" pitchFamily="2" charset="2"/>
              <a:buChar char="u"/>
            </a:pPr>
            <a:r>
              <a:rPr lang="en-US" altLang="en-US" dirty="0" smtClean="0"/>
              <a:t>Allows prospective spouses or current spouses to affirm, modify, or waive marital rights or obligations.</a:t>
            </a:r>
            <a:endParaRPr lang="en-US" altLang="en-US" dirty="0"/>
          </a:p>
        </p:txBody>
      </p:sp>
    </p:spTree>
    <p:extLst>
      <p:ext uri="{BB962C8B-B14F-4D97-AF65-F5344CB8AC3E}">
        <p14:creationId xmlns:p14="http://schemas.microsoft.com/office/powerpoint/2010/main" val="2443952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Uniform Premarital and Marital Agreements Act – Formation</a:t>
            </a:r>
            <a:endParaRPr lang="en-US" dirty="0"/>
          </a:p>
        </p:txBody>
      </p:sp>
      <p:sp>
        <p:nvSpPr>
          <p:cNvPr id="3" name="Content Placeholder 2"/>
          <p:cNvSpPr>
            <a:spLocks noGrp="1"/>
          </p:cNvSpPr>
          <p:nvPr>
            <p:ph idx="1"/>
          </p:nvPr>
        </p:nvSpPr>
        <p:spPr/>
        <p:txBody>
          <a:bodyPr/>
          <a:lstStyle/>
          <a:p>
            <a:pPr marL="457200" indent="-457200" eaLnBrk="1" hangingPunct="1">
              <a:spcAft>
                <a:spcPct val="20000"/>
              </a:spcAft>
              <a:buFont typeface="Wingdings" pitchFamily="2" charset="2"/>
              <a:buChar char="u"/>
            </a:pPr>
            <a:endParaRPr lang="en-US" altLang="en-US" dirty="0" smtClean="0"/>
          </a:p>
          <a:p>
            <a:pPr marL="457200" indent="-457200" eaLnBrk="1" hangingPunct="1">
              <a:spcAft>
                <a:spcPct val="20000"/>
              </a:spcAft>
              <a:buFont typeface="Wingdings" pitchFamily="2" charset="2"/>
              <a:buChar char="u"/>
            </a:pPr>
            <a:r>
              <a:rPr lang="en-US" altLang="en-US" dirty="0" smtClean="0"/>
              <a:t>Must be in a record (tangible or electronic) and signed by both parties.</a:t>
            </a:r>
            <a:endParaRPr lang="en-US" altLang="en-US" dirty="0"/>
          </a:p>
          <a:p>
            <a:pPr marL="457200" indent="-457200" eaLnBrk="1" hangingPunct="1">
              <a:spcAft>
                <a:spcPct val="20000"/>
              </a:spcAft>
              <a:buFont typeface="Wingdings" pitchFamily="2" charset="2"/>
              <a:buChar char="u"/>
            </a:pPr>
            <a:r>
              <a:rPr lang="en-US" altLang="en-US" dirty="0" smtClean="0"/>
              <a:t>Consideration not required.</a:t>
            </a:r>
            <a:endParaRPr lang="en-US" altLang="en-US" dirty="0"/>
          </a:p>
          <a:p>
            <a:pPr marL="457200" indent="-457200" eaLnBrk="1" hangingPunct="1">
              <a:spcAft>
                <a:spcPct val="20000"/>
              </a:spcAft>
              <a:buFont typeface="Wingdings" pitchFamily="2" charset="2"/>
              <a:buChar char="u"/>
            </a:pPr>
            <a:r>
              <a:rPr lang="en-US" altLang="en-US" dirty="0" smtClean="0"/>
              <a:t>Effective upon marriage (premarital agreement) or on signing by both parties (marital agreement).</a:t>
            </a:r>
            <a:endParaRPr lang="en-US" altLang="en-US" dirty="0"/>
          </a:p>
          <a:p>
            <a:pPr marL="0" indent="0" eaLnBrk="1" hangingPunct="1">
              <a:spcAft>
                <a:spcPct val="20000"/>
              </a:spcAft>
              <a:buNone/>
            </a:pPr>
            <a:r>
              <a:rPr lang="en-US" altLang="en-US" dirty="0" smtClean="0"/>
              <a:t>(C.R.S</a:t>
            </a:r>
            <a:r>
              <a:rPr lang="en-US" altLang="en-US" dirty="0"/>
              <a:t>. §§ 14-2-306 &amp; </a:t>
            </a:r>
            <a:r>
              <a:rPr lang="en-US" altLang="en-US" dirty="0" smtClean="0"/>
              <a:t>14-2-307)</a:t>
            </a:r>
            <a:endParaRPr lang="en-US" altLang="en-US" dirty="0"/>
          </a:p>
          <a:p>
            <a:pPr marL="0" indent="0" eaLnBrk="1" hangingPunct="1">
              <a:spcAft>
                <a:spcPct val="20000"/>
              </a:spcAft>
              <a:buNone/>
            </a:pPr>
            <a:endParaRPr lang="en-US" altLang="en-US" dirty="0"/>
          </a:p>
        </p:txBody>
      </p:sp>
    </p:spTree>
    <p:extLst>
      <p:ext uri="{BB962C8B-B14F-4D97-AF65-F5344CB8AC3E}">
        <p14:creationId xmlns:p14="http://schemas.microsoft.com/office/powerpoint/2010/main" val="1556336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Uniform Premarital and Marital Agreements Act – </a:t>
            </a:r>
            <a:r>
              <a:rPr lang="en-US" dirty="0" smtClean="0"/>
              <a:t>Terms</a:t>
            </a:r>
            <a:endParaRPr lang="en-US" dirty="0"/>
          </a:p>
        </p:txBody>
      </p:sp>
      <p:sp>
        <p:nvSpPr>
          <p:cNvPr id="3" name="Content Placeholder 2"/>
          <p:cNvSpPr>
            <a:spLocks noGrp="1"/>
          </p:cNvSpPr>
          <p:nvPr>
            <p:ph idx="1"/>
          </p:nvPr>
        </p:nvSpPr>
        <p:spPr/>
        <p:txBody>
          <a:bodyPr>
            <a:normAutofit/>
          </a:bodyPr>
          <a:lstStyle/>
          <a:p>
            <a:pPr marL="457200" indent="-457200" eaLnBrk="1" hangingPunct="1">
              <a:spcAft>
                <a:spcPct val="20000"/>
              </a:spcAft>
              <a:buFont typeface="Wingdings" pitchFamily="2" charset="2"/>
              <a:buChar char="u"/>
            </a:pPr>
            <a:endParaRPr lang="en-US" altLang="en-US" dirty="0" smtClean="0"/>
          </a:p>
          <a:p>
            <a:pPr marL="457200" indent="-457200" eaLnBrk="1" hangingPunct="1">
              <a:spcAft>
                <a:spcPct val="20000"/>
              </a:spcAft>
              <a:buFont typeface="Wingdings" pitchFamily="2" charset="2"/>
              <a:buChar char="u"/>
            </a:pPr>
            <a:r>
              <a:rPr lang="en-US" altLang="en-US" dirty="0" smtClean="0"/>
              <a:t>Marital rights or obligations that may be addressed in agreement:</a:t>
            </a:r>
          </a:p>
          <a:p>
            <a:pPr marL="977900" lvl="1" indent="-406400" eaLnBrk="1" hangingPunct="1">
              <a:spcAft>
                <a:spcPct val="20000"/>
              </a:spcAft>
            </a:pPr>
            <a:r>
              <a:rPr lang="en-US" altLang="en-US" sz="2000" dirty="0" smtClean="0"/>
              <a:t>Maintenance.</a:t>
            </a:r>
            <a:endParaRPr lang="en-US" altLang="en-US" sz="2000" dirty="0"/>
          </a:p>
          <a:p>
            <a:pPr marL="977900" lvl="1" indent="-406400" eaLnBrk="1" hangingPunct="1">
              <a:spcAft>
                <a:spcPct val="20000"/>
              </a:spcAft>
            </a:pPr>
            <a:r>
              <a:rPr lang="en-US" altLang="en-US" sz="2000" dirty="0" smtClean="0"/>
              <a:t>Right to property, including characterization, management, and ownership, during marriage.</a:t>
            </a:r>
            <a:endParaRPr lang="en-US" altLang="en-US" sz="2000" dirty="0"/>
          </a:p>
          <a:p>
            <a:pPr marL="977900" lvl="1" indent="-406400" eaLnBrk="1" hangingPunct="1">
              <a:spcAft>
                <a:spcPct val="20000"/>
              </a:spcAft>
            </a:pPr>
            <a:r>
              <a:rPr lang="en-US" altLang="en-US" sz="2000" dirty="0" smtClean="0"/>
              <a:t>Responsibility for liabilities during marriage.</a:t>
            </a:r>
            <a:endParaRPr lang="en-US" altLang="en-US" sz="2000" dirty="0"/>
          </a:p>
          <a:p>
            <a:pPr marL="977900" lvl="1" indent="-406400" eaLnBrk="1" hangingPunct="1">
              <a:spcAft>
                <a:spcPct val="20000"/>
              </a:spcAft>
            </a:pPr>
            <a:r>
              <a:rPr lang="en-US" altLang="en-US" sz="2000" dirty="0" smtClean="0"/>
              <a:t>Right to property and responsibility for liabilities at legal separation, marital dissolution, or death.</a:t>
            </a:r>
          </a:p>
          <a:p>
            <a:pPr marL="977900" lvl="1" indent="-406400" eaLnBrk="1" hangingPunct="1">
              <a:spcAft>
                <a:spcPct val="20000"/>
              </a:spcAft>
            </a:pPr>
            <a:r>
              <a:rPr lang="en-US" altLang="en-US" sz="2000" dirty="0" smtClean="0"/>
              <a:t>Allocation of attorney’s fees and costs.</a:t>
            </a:r>
          </a:p>
          <a:p>
            <a:pPr marL="571500" lvl="1" indent="0" eaLnBrk="1" hangingPunct="1">
              <a:spcAft>
                <a:spcPct val="20000"/>
              </a:spcAft>
              <a:buNone/>
            </a:pPr>
            <a:r>
              <a:rPr lang="en-US" altLang="en-US" sz="2000" dirty="0" smtClean="0"/>
              <a:t>(C.R.S. § 14-2-302(4))</a:t>
            </a:r>
            <a:endParaRPr lang="en-US" altLang="en-US" sz="2000" dirty="0"/>
          </a:p>
        </p:txBody>
      </p:sp>
    </p:spTree>
    <p:extLst>
      <p:ext uri="{BB962C8B-B14F-4D97-AF65-F5344CB8AC3E}">
        <p14:creationId xmlns:p14="http://schemas.microsoft.com/office/powerpoint/2010/main" val="3740253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Uniform Premarital and Marital Agreements Act – Terms</a:t>
            </a:r>
          </a:p>
        </p:txBody>
      </p:sp>
      <p:sp>
        <p:nvSpPr>
          <p:cNvPr id="3" name="Content Placeholder 2"/>
          <p:cNvSpPr>
            <a:spLocks noGrp="1"/>
          </p:cNvSpPr>
          <p:nvPr>
            <p:ph idx="1"/>
          </p:nvPr>
        </p:nvSpPr>
        <p:spPr/>
        <p:txBody>
          <a:bodyPr/>
          <a:lstStyle/>
          <a:p>
            <a:pPr marL="457200" indent="-457200" eaLnBrk="1" hangingPunct="1">
              <a:spcAft>
                <a:spcPct val="20000"/>
              </a:spcAft>
              <a:buFont typeface="Wingdings" pitchFamily="2" charset="2"/>
              <a:buChar char="u"/>
            </a:pPr>
            <a:endParaRPr lang="en-US" altLang="en-US" dirty="0" smtClean="0"/>
          </a:p>
          <a:p>
            <a:pPr marL="457200" indent="-457200" eaLnBrk="1" hangingPunct="1">
              <a:spcAft>
                <a:spcPct val="20000"/>
              </a:spcAft>
              <a:buFont typeface="Wingdings" pitchFamily="2" charset="2"/>
              <a:buChar char="u"/>
            </a:pPr>
            <a:r>
              <a:rPr lang="en-US" altLang="en-US" dirty="0" smtClean="0"/>
              <a:t>Unenforceable terms </a:t>
            </a:r>
            <a:r>
              <a:rPr lang="en-US" altLang="en-US" dirty="0"/>
              <a:t>in agreement:</a:t>
            </a:r>
          </a:p>
          <a:p>
            <a:pPr marL="977900" lvl="1" indent="-406400" eaLnBrk="1" hangingPunct="1">
              <a:spcAft>
                <a:spcPct val="20000"/>
              </a:spcAft>
            </a:pPr>
            <a:r>
              <a:rPr lang="en-US" altLang="en-US" sz="2000" dirty="0" smtClean="0"/>
              <a:t>Adversely affecting child’s right to support.</a:t>
            </a:r>
            <a:endParaRPr lang="en-US" altLang="en-US" sz="2000" dirty="0"/>
          </a:p>
          <a:p>
            <a:pPr marL="977900" lvl="1" indent="-406400" eaLnBrk="1" hangingPunct="1">
              <a:spcAft>
                <a:spcPct val="20000"/>
              </a:spcAft>
            </a:pPr>
            <a:r>
              <a:rPr lang="en-US" altLang="en-US" sz="2000" dirty="0" smtClean="0"/>
              <a:t>Restricting remedies available to victim of domestic violence.</a:t>
            </a:r>
            <a:endParaRPr lang="en-US" altLang="en-US" sz="2000" dirty="0"/>
          </a:p>
          <a:p>
            <a:pPr marL="977900" lvl="1" indent="-406400" eaLnBrk="1" hangingPunct="1">
              <a:spcAft>
                <a:spcPct val="20000"/>
              </a:spcAft>
            </a:pPr>
            <a:r>
              <a:rPr lang="en-US" altLang="en-US" sz="2000" dirty="0" smtClean="0"/>
              <a:t>Modifying grounds for legal separation or marital dissolution.</a:t>
            </a:r>
            <a:endParaRPr lang="en-US" altLang="en-US" sz="2000" dirty="0"/>
          </a:p>
          <a:p>
            <a:pPr marL="977900" lvl="1" indent="-406400" eaLnBrk="1" hangingPunct="1">
              <a:spcAft>
                <a:spcPct val="20000"/>
              </a:spcAft>
            </a:pPr>
            <a:r>
              <a:rPr lang="en-US" altLang="en-US" sz="2000" dirty="0" smtClean="0"/>
              <a:t>Penalizing party for initiating legal proceeding for legal separation or marital dissolution.</a:t>
            </a:r>
            <a:endParaRPr lang="en-US" altLang="en-US" sz="2000" dirty="0"/>
          </a:p>
          <a:p>
            <a:pPr marL="977900" lvl="1" indent="-406400" eaLnBrk="1" hangingPunct="1">
              <a:spcAft>
                <a:spcPct val="20000"/>
              </a:spcAft>
            </a:pPr>
            <a:r>
              <a:rPr lang="en-US" altLang="en-US" sz="2000" dirty="0" smtClean="0"/>
              <a:t>Violating public policy.</a:t>
            </a:r>
          </a:p>
          <a:p>
            <a:pPr marL="977900" lvl="1" indent="-406400" eaLnBrk="1" hangingPunct="1">
              <a:spcAft>
                <a:spcPct val="20000"/>
              </a:spcAft>
            </a:pPr>
            <a:r>
              <a:rPr lang="en-US" altLang="en-US" sz="2000" dirty="0" smtClean="0"/>
              <a:t>Defining rights or duties regarding custodial responsibility.</a:t>
            </a:r>
          </a:p>
          <a:p>
            <a:pPr marL="571500" lvl="1" indent="0" eaLnBrk="1" hangingPunct="1">
              <a:spcAft>
                <a:spcPct val="20000"/>
              </a:spcAft>
              <a:buNone/>
            </a:pPr>
            <a:r>
              <a:rPr lang="en-US" altLang="en-US" sz="2000" dirty="0" smtClean="0"/>
              <a:t>(C.R.S. § 14-2-310)</a:t>
            </a:r>
            <a:endParaRPr lang="en-US" altLang="en-US" sz="2000" dirty="0"/>
          </a:p>
          <a:p>
            <a:endParaRPr lang="en-US" dirty="0"/>
          </a:p>
        </p:txBody>
      </p:sp>
    </p:spTree>
    <p:extLst>
      <p:ext uri="{BB962C8B-B14F-4D97-AF65-F5344CB8AC3E}">
        <p14:creationId xmlns:p14="http://schemas.microsoft.com/office/powerpoint/2010/main" val="1187681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Uniform Premarital and Marital Agreements Act – </a:t>
            </a:r>
            <a:r>
              <a:rPr lang="en-US" dirty="0" smtClean="0"/>
              <a:t>Enforcement</a:t>
            </a:r>
            <a:endParaRPr lang="en-US" dirty="0"/>
          </a:p>
        </p:txBody>
      </p:sp>
      <p:sp>
        <p:nvSpPr>
          <p:cNvPr id="3" name="Content Placeholder 2"/>
          <p:cNvSpPr>
            <a:spLocks noGrp="1"/>
          </p:cNvSpPr>
          <p:nvPr>
            <p:ph idx="1"/>
          </p:nvPr>
        </p:nvSpPr>
        <p:spPr/>
        <p:txBody>
          <a:bodyPr/>
          <a:lstStyle/>
          <a:p>
            <a:pPr marL="457200" indent="-457200" eaLnBrk="1" hangingPunct="1">
              <a:spcAft>
                <a:spcPct val="20000"/>
              </a:spcAft>
              <a:buFont typeface="Wingdings" pitchFamily="2" charset="2"/>
              <a:buChar char="u"/>
            </a:pPr>
            <a:endParaRPr lang="en-US" altLang="en-US" dirty="0" smtClean="0"/>
          </a:p>
          <a:p>
            <a:pPr marL="457200" indent="-457200" eaLnBrk="1" hangingPunct="1">
              <a:spcAft>
                <a:spcPct val="20000"/>
              </a:spcAft>
              <a:buFont typeface="Wingdings" pitchFamily="2" charset="2"/>
              <a:buChar char="u"/>
            </a:pPr>
            <a:r>
              <a:rPr lang="en-US" altLang="en-US" dirty="0" smtClean="0"/>
              <a:t>Agreement itself is unenforceable if:</a:t>
            </a:r>
            <a:endParaRPr lang="en-US" altLang="en-US" dirty="0"/>
          </a:p>
          <a:p>
            <a:pPr marL="977900" lvl="1" indent="-406400" eaLnBrk="1" hangingPunct="1">
              <a:spcAft>
                <a:spcPct val="20000"/>
              </a:spcAft>
            </a:pPr>
            <a:r>
              <a:rPr lang="en-US" altLang="en-US" sz="2000" dirty="0" smtClean="0"/>
              <a:t>Party’s consent was involuntary or result of duress.</a:t>
            </a:r>
            <a:endParaRPr lang="en-US" altLang="en-US" sz="2000" dirty="0"/>
          </a:p>
          <a:p>
            <a:pPr marL="977900" lvl="1" indent="-406400" eaLnBrk="1" hangingPunct="1">
              <a:spcAft>
                <a:spcPct val="20000"/>
              </a:spcAft>
            </a:pPr>
            <a:r>
              <a:rPr lang="en-US" altLang="en-US" sz="2000" dirty="0" smtClean="0"/>
              <a:t>Party did not have </a:t>
            </a:r>
            <a:r>
              <a:rPr lang="en-US" altLang="en-US" sz="2000" u="sng" dirty="0" smtClean="0"/>
              <a:t>access</a:t>
            </a:r>
            <a:r>
              <a:rPr lang="en-US" altLang="en-US" sz="2000" dirty="0" smtClean="0"/>
              <a:t> to independent legal representation.</a:t>
            </a:r>
            <a:endParaRPr lang="en-US" altLang="en-US" sz="2000" dirty="0"/>
          </a:p>
          <a:p>
            <a:pPr marL="977900" lvl="1" indent="-406400" eaLnBrk="1" hangingPunct="1">
              <a:spcAft>
                <a:spcPct val="20000"/>
              </a:spcAft>
            </a:pPr>
            <a:r>
              <a:rPr lang="en-US" altLang="en-US" sz="2000" dirty="0" smtClean="0"/>
              <a:t>If party did not </a:t>
            </a:r>
            <a:r>
              <a:rPr lang="en-US" altLang="en-US" sz="2000" u="sng" dirty="0" smtClean="0"/>
              <a:t>have</a:t>
            </a:r>
            <a:r>
              <a:rPr lang="en-US" altLang="en-US" sz="2000" dirty="0" smtClean="0"/>
              <a:t> independent legal representation, notice of waiver of rights or plain language explanation of rights and obligations being modified was not provided.</a:t>
            </a:r>
            <a:endParaRPr lang="en-US" altLang="en-US" sz="2000" dirty="0"/>
          </a:p>
          <a:p>
            <a:pPr marL="977900" lvl="1" indent="-406400" eaLnBrk="1" hangingPunct="1">
              <a:spcAft>
                <a:spcPct val="20000"/>
              </a:spcAft>
            </a:pPr>
            <a:r>
              <a:rPr lang="en-US" altLang="en-US" sz="2000" dirty="0" smtClean="0"/>
              <a:t>Party did not receive adequate financial disclosure.</a:t>
            </a:r>
            <a:endParaRPr lang="en-US" altLang="en-US" sz="2000" dirty="0"/>
          </a:p>
          <a:p>
            <a:pPr marL="977900" lvl="1" indent="-406400" eaLnBrk="1" hangingPunct="1">
              <a:spcAft>
                <a:spcPct val="20000"/>
              </a:spcAft>
            </a:pPr>
            <a:r>
              <a:rPr lang="en-US" altLang="en-US" sz="2000" dirty="0" smtClean="0"/>
              <a:t>Agreement not in a record and signed by both parties.</a:t>
            </a:r>
          </a:p>
          <a:p>
            <a:pPr marL="571500" lvl="1" indent="0" eaLnBrk="1" hangingPunct="1">
              <a:spcAft>
                <a:spcPct val="20000"/>
              </a:spcAft>
              <a:buNone/>
            </a:pPr>
            <a:r>
              <a:rPr lang="en-US" altLang="en-US" sz="2000" dirty="0" smtClean="0"/>
              <a:t>(C.R.S. § 14-2-309)</a:t>
            </a:r>
            <a:endParaRPr lang="en-US" altLang="en-US" sz="2000" dirty="0"/>
          </a:p>
          <a:p>
            <a:pPr marL="571500" lvl="1" indent="0" eaLnBrk="1" hangingPunct="1">
              <a:spcAft>
                <a:spcPct val="20000"/>
              </a:spcAft>
              <a:buNone/>
            </a:pPr>
            <a:endParaRPr lang="en-US" altLang="en-US" dirty="0"/>
          </a:p>
          <a:p>
            <a:endParaRPr lang="en-US" dirty="0"/>
          </a:p>
        </p:txBody>
      </p:sp>
    </p:spTree>
    <p:extLst>
      <p:ext uri="{BB962C8B-B14F-4D97-AF65-F5344CB8AC3E}">
        <p14:creationId xmlns:p14="http://schemas.microsoft.com/office/powerpoint/2010/main" val="406735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Uniform Premarital and Marital Agreements Act – Enforcement</a:t>
            </a:r>
          </a:p>
        </p:txBody>
      </p:sp>
      <p:sp>
        <p:nvSpPr>
          <p:cNvPr id="3" name="Content Placeholder 2"/>
          <p:cNvSpPr>
            <a:spLocks noGrp="1"/>
          </p:cNvSpPr>
          <p:nvPr>
            <p:ph idx="1"/>
          </p:nvPr>
        </p:nvSpPr>
        <p:spPr/>
        <p:txBody>
          <a:bodyPr>
            <a:normAutofit/>
          </a:bodyPr>
          <a:lstStyle/>
          <a:p>
            <a:pPr marL="457200" indent="-457200" eaLnBrk="1" hangingPunct="1">
              <a:spcAft>
                <a:spcPct val="20000"/>
              </a:spcAft>
              <a:buFont typeface="Wingdings" pitchFamily="2" charset="2"/>
              <a:buChar char="u"/>
            </a:pPr>
            <a:r>
              <a:rPr lang="en-US" altLang="en-US" dirty="0" smtClean="0"/>
              <a:t>Statutory notice of waiver of rights (premarital agreement):</a:t>
            </a:r>
            <a:endParaRPr lang="en-US" altLang="en-US" dirty="0"/>
          </a:p>
          <a:p>
            <a:pPr marL="0" indent="0">
              <a:buNone/>
            </a:pPr>
            <a:r>
              <a:rPr lang="en-US" sz="2200" dirty="0" smtClean="0">
                <a:latin typeface="+mj-lt"/>
              </a:rPr>
              <a:t>If </a:t>
            </a:r>
            <a:r>
              <a:rPr lang="en-US" sz="2200" dirty="0">
                <a:latin typeface="+mj-lt"/>
              </a:rPr>
              <a:t>you sign this agreement, you may be:</a:t>
            </a:r>
          </a:p>
          <a:p>
            <a:pPr lvl="0"/>
            <a:r>
              <a:rPr lang="en-US" sz="2200" dirty="0">
                <a:latin typeface="+mj-lt"/>
              </a:rPr>
              <a:t>Giving up your right to be supported by the person you are marrying.</a:t>
            </a:r>
          </a:p>
          <a:p>
            <a:pPr lvl="0"/>
            <a:r>
              <a:rPr lang="en-US" sz="2200" dirty="0">
                <a:latin typeface="+mj-lt"/>
              </a:rPr>
              <a:t>Giving up your right to ownership or control of money and property.</a:t>
            </a:r>
          </a:p>
          <a:p>
            <a:pPr lvl="0"/>
            <a:r>
              <a:rPr lang="en-US" sz="2200" dirty="0">
                <a:latin typeface="+mj-lt"/>
              </a:rPr>
              <a:t>Agreeing to pay bills and debts of the person you are marrying.</a:t>
            </a:r>
          </a:p>
          <a:p>
            <a:pPr lvl="0"/>
            <a:r>
              <a:rPr lang="en-US" sz="2200" dirty="0">
                <a:latin typeface="+mj-lt"/>
              </a:rPr>
              <a:t>Giving up your right to money and property if your marriage ends or the person to whom you are married dies.</a:t>
            </a:r>
          </a:p>
          <a:p>
            <a:pPr lvl="0"/>
            <a:r>
              <a:rPr lang="en-US" sz="2200" dirty="0">
                <a:latin typeface="+mj-lt"/>
              </a:rPr>
              <a:t>Giving up your right to have your legal fees paid</a:t>
            </a:r>
            <a:r>
              <a:rPr lang="en-US" sz="2200" dirty="0" smtClean="0">
                <a:latin typeface="+mj-lt"/>
              </a:rPr>
              <a:t>.</a:t>
            </a:r>
          </a:p>
          <a:p>
            <a:pPr marL="0" lvl="0" indent="0">
              <a:buNone/>
            </a:pPr>
            <a:r>
              <a:rPr lang="en-US" sz="2200" dirty="0" smtClean="0">
                <a:latin typeface="+mj-lt"/>
              </a:rPr>
              <a:t>(C.R.S. § 14-2-309(3))</a:t>
            </a:r>
            <a:endParaRPr lang="en-US" sz="2200" dirty="0">
              <a:latin typeface="+mj-lt"/>
            </a:endParaRPr>
          </a:p>
          <a:p>
            <a:endParaRPr lang="en-US" dirty="0"/>
          </a:p>
        </p:txBody>
      </p:sp>
    </p:spTree>
    <p:extLst>
      <p:ext uri="{BB962C8B-B14F-4D97-AF65-F5344CB8AC3E}">
        <p14:creationId xmlns:p14="http://schemas.microsoft.com/office/powerpoint/2010/main" val="3576997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Uniform Premarital and Marital Agreements Act – Enforcement</a:t>
            </a:r>
          </a:p>
        </p:txBody>
      </p:sp>
      <p:sp>
        <p:nvSpPr>
          <p:cNvPr id="3" name="Content Placeholder 2"/>
          <p:cNvSpPr>
            <a:spLocks noGrp="1"/>
          </p:cNvSpPr>
          <p:nvPr>
            <p:ph idx="1"/>
          </p:nvPr>
        </p:nvSpPr>
        <p:spPr/>
        <p:txBody>
          <a:bodyPr>
            <a:normAutofit lnSpcReduction="10000"/>
          </a:bodyPr>
          <a:lstStyle/>
          <a:p>
            <a:pPr marL="457200" indent="-457200" eaLnBrk="1" hangingPunct="1">
              <a:spcAft>
                <a:spcPct val="20000"/>
              </a:spcAft>
              <a:buFont typeface="Wingdings" pitchFamily="2" charset="2"/>
              <a:buChar char="u"/>
            </a:pPr>
            <a:r>
              <a:rPr lang="en-US" altLang="en-US" dirty="0" smtClean="0"/>
              <a:t>Access to independent legal representation:</a:t>
            </a:r>
            <a:endParaRPr lang="en-US" altLang="en-US" dirty="0"/>
          </a:p>
          <a:p>
            <a:pPr marL="977900" lvl="1" indent="-406400" eaLnBrk="1" hangingPunct="1">
              <a:spcAft>
                <a:spcPct val="20000"/>
              </a:spcAft>
            </a:pPr>
            <a:r>
              <a:rPr lang="en-US" altLang="en-US" sz="2000" dirty="0" smtClean="0"/>
              <a:t>Party has reasonable time before signing to decide whether to retain a lawyer and then to locate a lawyer, obtain lawyer’s advice, and consider advice provided; </a:t>
            </a:r>
            <a:r>
              <a:rPr lang="en-US" altLang="en-US" sz="2000" u="sng" dirty="0" smtClean="0"/>
              <a:t>and</a:t>
            </a:r>
            <a:endParaRPr lang="en-US" altLang="en-US" sz="2000" u="sng" dirty="0"/>
          </a:p>
          <a:p>
            <a:pPr marL="977900" lvl="1" indent="-406400" eaLnBrk="1" hangingPunct="1">
              <a:spcAft>
                <a:spcPct val="20000"/>
              </a:spcAft>
            </a:pPr>
            <a:r>
              <a:rPr lang="en-US" altLang="en-US" sz="2000" dirty="0" smtClean="0"/>
              <a:t>Party has financial ability to retain a lawyer </a:t>
            </a:r>
            <a:r>
              <a:rPr lang="en-US" altLang="en-US" sz="2000" u="sng" dirty="0" smtClean="0"/>
              <a:t>or</a:t>
            </a:r>
            <a:r>
              <a:rPr lang="en-US" altLang="en-US" sz="2000" dirty="0" smtClean="0"/>
              <a:t> other party agrees to pay reasonable fees and expenses of independent legal representation.</a:t>
            </a:r>
          </a:p>
          <a:p>
            <a:pPr marL="571500" lvl="1" indent="0" eaLnBrk="1" hangingPunct="1">
              <a:spcAft>
                <a:spcPct val="20000"/>
              </a:spcAft>
              <a:buNone/>
            </a:pPr>
            <a:r>
              <a:rPr lang="en-US" altLang="en-US" sz="2000" dirty="0" smtClean="0"/>
              <a:t>(C.R.S. § 14-2-309(2))</a:t>
            </a:r>
          </a:p>
          <a:p>
            <a:pPr marL="457200" indent="-457200" eaLnBrk="1" hangingPunct="1">
              <a:spcAft>
                <a:spcPct val="20000"/>
              </a:spcAft>
              <a:buFont typeface="Wingdings" pitchFamily="2" charset="2"/>
              <a:buChar char="u"/>
            </a:pPr>
            <a:r>
              <a:rPr lang="en-US" altLang="en-US" dirty="0" smtClean="0"/>
              <a:t>Practice pointers for negotiating agreement:</a:t>
            </a:r>
            <a:endParaRPr lang="en-US" altLang="en-US" dirty="0"/>
          </a:p>
          <a:p>
            <a:pPr marL="977900" lvl="1" indent="-406400" eaLnBrk="1" hangingPunct="1">
              <a:spcAft>
                <a:spcPct val="20000"/>
              </a:spcAft>
            </a:pPr>
            <a:r>
              <a:rPr lang="en-US" altLang="en-US" sz="2000" dirty="0" smtClean="0"/>
              <a:t>Better for both parties to have legal representation.</a:t>
            </a:r>
          </a:p>
          <a:p>
            <a:pPr marL="977900" lvl="1" indent="-406400" eaLnBrk="1" hangingPunct="1">
              <a:spcAft>
                <a:spcPct val="20000"/>
              </a:spcAft>
            </a:pPr>
            <a:r>
              <a:rPr lang="en-US" altLang="en-US" sz="2000" dirty="0" smtClean="0"/>
              <a:t>Wealthier spouse (or his or her family) should offer to pay fees of other party.</a:t>
            </a:r>
            <a:endParaRPr lang="en-US" altLang="en-US" sz="2000" dirty="0"/>
          </a:p>
          <a:p>
            <a:endParaRPr lang="en-US" dirty="0"/>
          </a:p>
        </p:txBody>
      </p:sp>
    </p:spTree>
    <p:extLst>
      <p:ext uri="{BB962C8B-B14F-4D97-AF65-F5344CB8AC3E}">
        <p14:creationId xmlns:p14="http://schemas.microsoft.com/office/powerpoint/2010/main" val="11115134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1022"/>
  <p:tag name="AS_OS" val="Microsoft Windows NT 6.1.7601 Service Pack 1"/>
  <p:tag name="AS_RELEASE_DATE" val="2013.12.03"/>
  <p:tag name="AS_VERSION" val="8.1.0.0"/>
  <p:tag name="AS_TITLE" val="Aspose.Slides for .NET 4.0"/>
</p:tagLst>
</file>

<file path=ppt/theme/theme1.xml><?xml version="1.0" encoding="utf-8"?>
<a:theme xmlns:a="http://schemas.openxmlformats.org/drawingml/2006/main" name="Master Slide Template - New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1682</Words>
  <Application>Microsoft Office PowerPoint</Application>
  <PresentationFormat>On-screen Show (4:3)</PresentationFormat>
  <Paragraphs>168</Paragraphs>
  <Slides>22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Tahoma</vt:lpstr>
      <vt:lpstr>Wingdings</vt:lpstr>
      <vt:lpstr>Master Slide Template - New Logo</vt:lpstr>
      <vt:lpstr>PowerPoint Presentation</vt:lpstr>
      <vt:lpstr>Why a Premarital Agreement?</vt:lpstr>
      <vt:lpstr>Uniform Premarital and Marital Agreements Act</vt:lpstr>
      <vt:lpstr>Uniform Premarital and Marital Agreements Act – Formation</vt:lpstr>
      <vt:lpstr>Uniform Premarital and Marital Agreements Act – Terms</vt:lpstr>
      <vt:lpstr>Uniform Premarital and Marital Agreements Act – Terms</vt:lpstr>
      <vt:lpstr>Uniform Premarital and Marital Agreements Act – Enforcement</vt:lpstr>
      <vt:lpstr>Uniform Premarital and Marital Agreements Act – Enforcement</vt:lpstr>
      <vt:lpstr>Uniform Premarital and Marital Agreements Act – Enforcement</vt:lpstr>
      <vt:lpstr>Uniform Premarital and Marital Agreements Act – Enforcement</vt:lpstr>
      <vt:lpstr>Uniform Premarital and Marital Agreements Act – Enforcement</vt:lpstr>
      <vt:lpstr>Typical Client Profiles</vt:lpstr>
      <vt:lpstr>Typical Client Profile #1: Beneficiary of Family Wealth</vt:lpstr>
      <vt:lpstr>Typical Client Profile #1: Beneficiary of Family Wealth</vt:lpstr>
      <vt:lpstr>Typical Client Profile #1: Beneficiary of Family Wealth</vt:lpstr>
      <vt:lpstr>Typical Client Profile #2: Employee of Family Business</vt:lpstr>
      <vt:lpstr>Typical Client Profile #3: Entrepreneur</vt:lpstr>
      <vt:lpstr>Typical Client Profile #4: Retiring Couple – Kids from Prior Marriage</vt:lpstr>
      <vt:lpstr>Premarital Agreements and Estate Planning</vt:lpstr>
      <vt:lpstr>Premarital Agreements and Estate Planning – Providing for Survivor</vt:lpstr>
      <vt:lpstr>Premarital Agreements and Taxes (If Spouse Has Taxable Estate)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2017-04-19T18:04:29Z</dcterms:modified>
</cp:coreProperties>
</file>