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5" r:id="rId11"/>
    <p:sldId id="276" r:id="rId12"/>
    <p:sldId id="277" r:id="rId13"/>
    <p:sldId id="279" r:id="rId14"/>
    <p:sldId id="281" r:id="rId15"/>
    <p:sldId id="282" r:id="rId16"/>
    <p:sldId id="298" r:id="rId17"/>
    <p:sldId id="284" r:id="rId18"/>
    <p:sldId id="283" r:id="rId19"/>
    <p:sldId id="285" r:id="rId20"/>
    <p:sldId id="296" r:id="rId21"/>
    <p:sldId id="297" r:id="rId22"/>
  </p:sldIdLst>
  <p:sldSz cx="11379200" cy="6400800"/>
  <p:notesSz cx="7077075" cy="9363075"/>
  <p:defaultTextStyle>
    <a:defPPr>
      <a:defRPr lang="en-US"/>
    </a:defPPr>
    <a:lvl1pPr marL="0" algn="l" defTabSz="43104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1048" algn="l" defTabSz="43104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62096" algn="l" defTabSz="43104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93144" algn="l" defTabSz="43104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24193" algn="l" defTabSz="43104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55241" algn="l" defTabSz="43104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586289" algn="l" defTabSz="43104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17337" algn="l" defTabSz="43104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448385" algn="l" defTabSz="43104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6" userDrawn="1">
          <p15:clr>
            <a:srgbClr val="A4A3A4"/>
          </p15:clr>
        </p15:guide>
        <p15:guide id="2" pos="35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662" y="72"/>
      </p:cViewPr>
      <p:guideLst>
        <p:guide orient="horz" pos="2016"/>
        <p:guide pos="35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6733" cy="468154"/>
          </a:xfrm>
          <a:prstGeom prst="rect">
            <a:avLst/>
          </a:prstGeom>
        </p:spPr>
        <p:txBody>
          <a:bodyPr vert="horz" lIns="93921" tIns="46960" rIns="93921" bIns="469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6" y="0"/>
            <a:ext cx="3066733" cy="468154"/>
          </a:xfrm>
          <a:prstGeom prst="rect">
            <a:avLst/>
          </a:prstGeom>
        </p:spPr>
        <p:txBody>
          <a:bodyPr vert="horz" lIns="93921" tIns="46960" rIns="93921" bIns="46960" rtlCol="0"/>
          <a:lstStyle>
            <a:lvl1pPr algn="r">
              <a:defRPr sz="1200"/>
            </a:lvl1pPr>
          </a:lstStyle>
          <a:p>
            <a:fld id="{C0546E1C-6891-C94E-837C-28FFBE736883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21" tIns="46960" rIns="93921" bIns="4696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21" tIns="46960" rIns="93921" bIns="4696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93296"/>
            <a:ext cx="3066733" cy="468154"/>
          </a:xfrm>
          <a:prstGeom prst="rect">
            <a:avLst/>
          </a:prstGeom>
        </p:spPr>
        <p:txBody>
          <a:bodyPr vert="horz" lIns="93921" tIns="46960" rIns="93921" bIns="469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6" y="8893296"/>
            <a:ext cx="3066733" cy="468154"/>
          </a:xfrm>
          <a:prstGeom prst="rect">
            <a:avLst/>
          </a:prstGeom>
        </p:spPr>
        <p:txBody>
          <a:bodyPr vert="horz" lIns="93921" tIns="46960" rIns="93921" bIns="46960" rtlCol="0" anchor="b"/>
          <a:lstStyle>
            <a:lvl1pPr algn="r">
              <a:defRPr sz="1200"/>
            </a:lvl1pPr>
          </a:lstStyle>
          <a:p>
            <a:fld id="{F938CAF6-3F63-5145-8139-264A62D3A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36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3104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31048" algn="l" defTabSz="43104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62096" algn="l" defTabSz="43104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93144" algn="l" defTabSz="43104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724193" algn="l" defTabSz="43104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55241" algn="l" defTabSz="43104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86289" algn="l" defTabSz="43104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17337" algn="l" defTabSz="43104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48385" algn="l" defTabSz="43104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80" y="174955"/>
            <a:ext cx="10985043" cy="605089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A12F-BE7D-5A4B-A684-A3B11445606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1360" y="2326218"/>
            <a:ext cx="8415866" cy="1372023"/>
          </a:xfrm>
        </p:spPr>
        <p:txBody>
          <a:bodyPr/>
          <a:lstStyle>
            <a:lvl1pPr algn="r">
              <a:defRPr sz="41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1361" y="3702423"/>
            <a:ext cx="8415866" cy="1635760"/>
          </a:xfrm>
        </p:spPr>
        <p:txBody>
          <a:bodyPr>
            <a:normAutofit/>
          </a:bodyPr>
          <a:lstStyle>
            <a:lvl1pPr marL="0" indent="0" algn="r">
              <a:spcBef>
                <a:spcPts val="566"/>
              </a:spcBef>
              <a:buNone/>
              <a:defRPr sz="1700">
                <a:solidFill>
                  <a:schemeClr val="bg1"/>
                </a:solidFill>
              </a:defRPr>
            </a:lvl1pPr>
            <a:lvl2pPr marL="431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2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93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241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55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86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17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48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52D-292A-CD4C-8753-395D4B984CE0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71" y="174202"/>
            <a:ext cx="10985043" cy="605089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52D-292A-CD4C-8753-395D4B984CE0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A12F-BE7D-5A4B-A684-A3B1144560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80" y="174955"/>
            <a:ext cx="10985043" cy="60508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000" y="551180"/>
            <a:ext cx="4551680" cy="1084580"/>
          </a:xfrm>
        </p:spPr>
        <p:txBody>
          <a:bodyPr anchor="b"/>
          <a:lstStyle>
            <a:lvl1pPr algn="ctr"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0207" y="690283"/>
            <a:ext cx="4551680" cy="4954868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000" y="1695028"/>
            <a:ext cx="4551680" cy="3567853"/>
          </a:xfrm>
        </p:spPr>
        <p:txBody>
          <a:bodyPr>
            <a:normAutofit/>
          </a:bodyPr>
          <a:lstStyle>
            <a:lvl1pPr marL="0" indent="0" algn="ctr">
              <a:spcBef>
                <a:spcPts val="566"/>
              </a:spcBef>
              <a:buNone/>
              <a:defRPr sz="1700"/>
            </a:lvl1pPr>
            <a:lvl2pPr marL="431048" indent="0">
              <a:buNone/>
              <a:defRPr sz="1100"/>
            </a:lvl2pPr>
            <a:lvl3pPr marL="862096" indent="0">
              <a:buNone/>
              <a:defRPr sz="900"/>
            </a:lvl3pPr>
            <a:lvl4pPr marL="1293144" indent="0">
              <a:buNone/>
              <a:defRPr sz="800"/>
            </a:lvl4pPr>
            <a:lvl5pPr marL="1724193" indent="0">
              <a:buNone/>
              <a:defRPr sz="800"/>
            </a:lvl5pPr>
            <a:lvl6pPr marL="2155241" indent="0">
              <a:buNone/>
              <a:defRPr sz="800"/>
            </a:lvl6pPr>
            <a:lvl7pPr marL="2586289" indent="0">
              <a:buNone/>
              <a:defRPr sz="800"/>
            </a:lvl7pPr>
            <a:lvl8pPr marL="3017337" indent="0">
              <a:buNone/>
              <a:defRPr sz="800"/>
            </a:lvl8pPr>
            <a:lvl9pPr marL="344838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52D-292A-CD4C-8753-395D4B984CE0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A12F-BE7D-5A4B-A684-A3B1144560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27" y="174955"/>
            <a:ext cx="10623394" cy="60508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6161" y="497841"/>
            <a:ext cx="5571067" cy="1169035"/>
          </a:xfrm>
        </p:spPr>
        <p:txBody>
          <a:bodyPr anchor="b"/>
          <a:lstStyle>
            <a:lvl1pPr algn="l"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36066" y="1706880"/>
            <a:ext cx="5568315" cy="3556000"/>
          </a:xfrm>
        </p:spPr>
        <p:txBody>
          <a:bodyPr>
            <a:normAutofit/>
          </a:bodyPr>
          <a:lstStyle>
            <a:lvl1pPr marL="0" indent="0">
              <a:spcBef>
                <a:spcPts val="566"/>
              </a:spcBef>
              <a:buNone/>
              <a:defRPr sz="1700"/>
            </a:lvl1pPr>
            <a:lvl2pPr marL="431048" indent="0">
              <a:buNone/>
              <a:defRPr sz="1100"/>
            </a:lvl2pPr>
            <a:lvl3pPr marL="862096" indent="0">
              <a:buNone/>
              <a:defRPr sz="900"/>
            </a:lvl3pPr>
            <a:lvl4pPr marL="1293144" indent="0">
              <a:buNone/>
              <a:defRPr sz="800"/>
            </a:lvl4pPr>
            <a:lvl5pPr marL="1724193" indent="0">
              <a:buNone/>
              <a:defRPr sz="800"/>
            </a:lvl5pPr>
            <a:lvl6pPr marL="2155241" indent="0">
              <a:buNone/>
              <a:defRPr sz="800"/>
            </a:lvl6pPr>
            <a:lvl7pPr marL="2586289" indent="0">
              <a:buNone/>
              <a:defRPr sz="800"/>
            </a:lvl7pPr>
            <a:lvl8pPr marL="3017337" indent="0">
              <a:buNone/>
              <a:defRPr sz="800"/>
            </a:lvl8pPr>
            <a:lvl9pPr marL="344838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836066" y="5869493"/>
            <a:ext cx="2348935" cy="340783"/>
          </a:xfrm>
        </p:spPr>
        <p:txBody>
          <a:bodyPr/>
          <a:lstStyle/>
          <a:p>
            <a:fld id="{B061A52D-292A-CD4C-8753-395D4B984CE0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301653" y="5869493"/>
            <a:ext cx="3330090" cy="34078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A12F-BE7D-5A4B-A684-A3B11445606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34272" y="167339"/>
            <a:ext cx="4083131" cy="6050890"/>
          </a:xfrm>
          <a:prstGeom prst="round1Rect">
            <a:avLst>
              <a:gd name="adj" fmla="val 17325"/>
            </a:avLst>
          </a:prstGeom>
          <a:blipFill dpi="0" rotWithShape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000"/>
            </a:lvl1pPr>
            <a:lvl2pPr marL="431048" indent="0">
              <a:buNone/>
              <a:defRPr sz="2600"/>
            </a:lvl2pPr>
            <a:lvl3pPr marL="862096" indent="0">
              <a:buNone/>
              <a:defRPr sz="2300"/>
            </a:lvl3pPr>
            <a:lvl4pPr marL="1293144" indent="0">
              <a:buNone/>
              <a:defRPr sz="1900"/>
            </a:lvl4pPr>
            <a:lvl5pPr marL="1724193" indent="0">
              <a:buNone/>
              <a:defRPr sz="1900"/>
            </a:lvl5pPr>
            <a:lvl6pPr marL="2155241" indent="0">
              <a:buNone/>
              <a:defRPr sz="1900"/>
            </a:lvl6pPr>
            <a:lvl7pPr marL="2586289" indent="0">
              <a:buNone/>
              <a:defRPr sz="1900"/>
            </a:lvl7pPr>
            <a:lvl8pPr marL="3017337" indent="0">
              <a:buNone/>
              <a:defRPr sz="1900"/>
            </a:lvl8pPr>
            <a:lvl9pPr marL="3448385" indent="0">
              <a:buNone/>
              <a:defRPr sz="19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80" y="174955"/>
            <a:ext cx="10985043" cy="60508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2519" y="497841"/>
            <a:ext cx="4551680" cy="1169035"/>
          </a:xfrm>
        </p:spPr>
        <p:txBody>
          <a:bodyPr anchor="b"/>
          <a:lstStyle>
            <a:lvl1pPr algn="l"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741879" y="1493521"/>
            <a:ext cx="4551680" cy="3413761"/>
          </a:xfrm>
          <a:prstGeom prst="ellipse">
            <a:avLst/>
          </a:prstGeom>
          <a:blipFill dpi="0" rotWithShape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000"/>
            </a:lvl1pPr>
            <a:lvl2pPr marL="431048" indent="0">
              <a:buNone/>
              <a:defRPr sz="2600"/>
            </a:lvl2pPr>
            <a:lvl3pPr marL="862096" indent="0">
              <a:buNone/>
              <a:defRPr sz="2300"/>
            </a:lvl3pPr>
            <a:lvl4pPr marL="1293144" indent="0">
              <a:buNone/>
              <a:defRPr sz="1900"/>
            </a:lvl4pPr>
            <a:lvl5pPr marL="1724193" indent="0">
              <a:buNone/>
              <a:defRPr sz="1900"/>
            </a:lvl5pPr>
            <a:lvl6pPr marL="2155241" indent="0">
              <a:buNone/>
              <a:defRPr sz="1900"/>
            </a:lvl6pPr>
            <a:lvl7pPr marL="2586289" indent="0">
              <a:buNone/>
              <a:defRPr sz="1900"/>
            </a:lvl7pPr>
            <a:lvl8pPr marL="3017337" indent="0">
              <a:buNone/>
              <a:defRPr sz="1900"/>
            </a:lvl8pPr>
            <a:lvl9pPr marL="3448385" indent="0">
              <a:buNone/>
              <a:defRPr sz="19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61846" y="1706880"/>
            <a:ext cx="4551680" cy="3556000"/>
          </a:xfrm>
        </p:spPr>
        <p:txBody>
          <a:bodyPr>
            <a:normAutofit/>
          </a:bodyPr>
          <a:lstStyle>
            <a:lvl1pPr marL="0" indent="0">
              <a:spcBef>
                <a:spcPts val="566"/>
              </a:spcBef>
              <a:buNone/>
              <a:defRPr sz="1700"/>
            </a:lvl1pPr>
            <a:lvl2pPr marL="431048" indent="0">
              <a:buNone/>
              <a:defRPr sz="1100"/>
            </a:lvl2pPr>
            <a:lvl3pPr marL="862096" indent="0">
              <a:buNone/>
              <a:defRPr sz="900"/>
            </a:lvl3pPr>
            <a:lvl4pPr marL="1293144" indent="0">
              <a:buNone/>
              <a:defRPr sz="800"/>
            </a:lvl4pPr>
            <a:lvl5pPr marL="1724193" indent="0">
              <a:buNone/>
              <a:defRPr sz="800"/>
            </a:lvl5pPr>
            <a:lvl6pPr marL="2155241" indent="0">
              <a:buNone/>
              <a:defRPr sz="800"/>
            </a:lvl6pPr>
            <a:lvl7pPr marL="2586289" indent="0">
              <a:buNone/>
              <a:defRPr sz="800"/>
            </a:lvl7pPr>
            <a:lvl8pPr marL="3017337" indent="0">
              <a:buNone/>
              <a:defRPr sz="800"/>
            </a:lvl8pPr>
            <a:lvl9pPr marL="344838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4134" y="5869493"/>
            <a:ext cx="2321045" cy="340783"/>
          </a:xfrm>
        </p:spPr>
        <p:txBody>
          <a:bodyPr/>
          <a:lstStyle/>
          <a:p>
            <a:fld id="{B061A52D-292A-CD4C-8753-395D4B984CE0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38791" y="5869493"/>
            <a:ext cx="6492952" cy="34078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A12F-BE7D-5A4B-A684-A3B1144560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80" y="174955"/>
            <a:ext cx="10985043" cy="60508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560" y="3526717"/>
            <a:ext cx="9408641" cy="1029147"/>
          </a:xfrm>
        </p:spPr>
        <p:txBody>
          <a:bodyPr anchor="b"/>
          <a:lstStyle>
            <a:lvl1pPr algn="l"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084638" y="711201"/>
            <a:ext cx="9243393" cy="2790415"/>
          </a:xfrm>
          <a:prstGeom prst="roundRect">
            <a:avLst>
              <a:gd name="adj" fmla="val 7476"/>
            </a:avLst>
          </a:prstGeom>
          <a:blipFill dpi="0" rotWithShape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000"/>
            </a:lvl1pPr>
            <a:lvl2pPr marL="431048" indent="0">
              <a:buNone/>
              <a:defRPr sz="2600"/>
            </a:lvl2pPr>
            <a:lvl3pPr marL="862096" indent="0">
              <a:buNone/>
              <a:defRPr sz="2300"/>
            </a:lvl3pPr>
            <a:lvl4pPr marL="1293144" indent="0">
              <a:buNone/>
              <a:defRPr sz="1900"/>
            </a:lvl4pPr>
            <a:lvl5pPr marL="1724193" indent="0">
              <a:buNone/>
              <a:defRPr sz="1900"/>
            </a:lvl5pPr>
            <a:lvl6pPr marL="2155241" indent="0">
              <a:buNone/>
              <a:defRPr sz="1900"/>
            </a:lvl6pPr>
            <a:lvl7pPr marL="2586289" indent="0">
              <a:buNone/>
              <a:defRPr sz="1900"/>
            </a:lvl7pPr>
            <a:lvl8pPr marL="3017337" indent="0">
              <a:buNone/>
              <a:defRPr sz="1900"/>
            </a:lvl8pPr>
            <a:lvl9pPr marL="3448385" indent="0">
              <a:buNone/>
              <a:defRPr sz="19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5554" y="4505662"/>
            <a:ext cx="9407971" cy="1139489"/>
          </a:xfrm>
        </p:spPr>
        <p:txBody>
          <a:bodyPr>
            <a:normAutofit/>
          </a:bodyPr>
          <a:lstStyle>
            <a:lvl1pPr marL="0" indent="0">
              <a:spcBef>
                <a:spcPts val="283"/>
              </a:spcBef>
              <a:buNone/>
              <a:defRPr sz="1700"/>
            </a:lvl1pPr>
            <a:lvl2pPr marL="431048" indent="0">
              <a:buNone/>
              <a:defRPr sz="1100"/>
            </a:lvl2pPr>
            <a:lvl3pPr marL="862096" indent="0">
              <a:buNone/>
              <a:defRPr sz="900"/>
            </a:lvl3pPr>
            <a:lvl4pPr marL="1293144" indent="0">
              <a:buNone/>
              <a:defRPr sz="800"/>
            </a:lvl4pPr>
            <a:lvl5pPr marL="1724193" indent="0">
              <a:buNone/>
              <a:defRPr sz="800"/>
            </a:lvl5pPr>
            <a:lvl6pPr marL="2155241" indent="0">
              <a:buNone/>
              <a:defRPr sz="800"/>
            </a:lvl6pPr>
            <a:lvl7pPr marL="2586289" indent="0">
              <a:buNone/>
              <a:defRPr sz="800"/>
            </a:lvl7pPr>
            <a:lvl8pPr marL="3017337" indent="0">
              <a:buNone/>
              <a:defRPr sz="800"/>
            </a:lvl8pPr>
            <a:lvl9pPr marL="344838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4134" y="5869493"/>
            <a:ext cx="2321045" cy="340783"/>
          </a:xfrm>
        </p:spPr>
        <p:txBody>
          <a:bodyPr/>
          <a:lstStyle/>
          <a:p>
            <a:fld id="{B061A52D-292A-CD4C-8753-395D4B984CE0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38791" y="5869493"/>
            <a:ext cx="6492952" cy="34078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A12F-BE7D-5A4B-A684-A3B1144560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71" y="174202"/>
            <a:ext cx="10985043" cy="60508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52D-292A-CD4C-8753-395D4B984CE0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A12F-BE7D-5A4B-A684-A3B1144560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71" y="174202"/>
            <a:ext cx="10985043" cy="605089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0094" y="727500"/>
            <a:ext cx="1690145" cy="49176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9998" y="727500"/>
            <a:ext cx="7678985" cy="49176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52D-292A-CD4C-8753-395D4B984CE0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A12F-BE7D-5A4B-A684-A3B1144560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71" y="174202"/>
            <a:ext cx="10985043" cy="60508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52D-292A-CD4C-8753-395D4B984CE0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A12F-BE7D-5A4B-A684-A3B1144560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80" y="174955"/>
            <a:ext cx="10985043" cy="60508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999" y="2418603"/>
            <a:ext cx="9437229" cy="1271270"/>
          </a:xfrm>
        </p:spPr>
        <p:txBody>
          <a:bodyPr anchor="b" anchorCtr="0">
            <a:noAutofit/>
          </a:bodyPr>
          <a:lstStyle>
            <a:lvl1pPr algn="l">
              <a:defRPr sz="41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9999" y="3686998"/>
            <a:ext cx="9437229" cy="1400175"/>
          </a:xfrm>
        </p:spPr>
        <p:txBody>
          <a:bodyPr anchor="t" anchorCtr="0"/>
          <a:lstStyle>
            <a:lvl1pPr marL="0" indent="0" algn="l">
              <a:spcBef>
                <a:spcPts val="566"/>
              </a:spcBef>
              <a:buNone/>
              <a:defRPr sz="1900" cap="none" baseline="0">
                <a:solidFill>
                  <a:schemeClr val="bg1"/>
                </a:solidFill>
              </a:defRPr>
            </a:lvl1pPr>
            <a:lvl2pPr marL="4310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20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9314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2419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5524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8628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173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4838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52D-292A-CD4C-8753-395D4B984CE0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A12F-BE7D-5A4B-A684-A3B1144560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71" y="174202"/>
            <a:ext cx="10985043" cy="60508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9997" y="1706880"/>
            <a:ext cx="4551680" cy="3938270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4629" y="1706880"/>
            <a:ext cx="4551680" cy="3938270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52D-292A-CD4C-8753-395D4B984CE0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A12F-BE7D-5A4B-A684-A3B1144560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71" y="174202"/>
            <a:ext cx="10985043" cy="60508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999" y="355600"/>
            <a:ext cx="9437229" cy="974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9999" y="1342914"/>
            <a:ext cx="4551680" cy="737173"/>
          </a:xfrm>
        </p:spPr>
        <p:txBody>
          <a:bodyPr anchor="b">
            <a:noAutofit/>
          </a:bodyPr>
          <a:lstStyle>
            <a:lvl1pPr marL="0" indent="0" algn="ctr">
              <a:lnSpc>
                <a:spcPts val="2828"/>
              </a:lnSpc>
              <a:spcBef>
                <a:spcPts val="0"/>
              </a:spcBef>
              <a:buNone/>
              <a:defRPr sz="2600" b="0"/>
            </a:lvl1pPr>
            <a:lvl2pPr marL="431048" indent="0">
              <a:buNone/>
              <a:defRPr sz="1900" b="1"/>
            </a:lvl2pPr>
            <a:lvl3pPr marL="862096" indent="0">
              <a:buNone/>
              <a:defRPr sz="1700" b="1"/>
            </a:lvl3pPr>
            <a:lvl4pPr marL="1293144" indent="0">
              <a:buNone/>
              <a:defRPr sz="1500" b="1"/>
            </a:lvl4pPr>
            <a:lvl5pPr marL="1724193" indent="0">
              <a:buNone/>
              <a:defRPr sz="1500" b="1"/>
            </a:lvl5pPr>
            <a:lvl6pPr marL="2155241" indent="0">
              <a:buNone/>
              <a:defRPr sz="1500" b="1"/>
            </a:lvl6pPr>
            <a:lvl7pPr marL="2586289" indent="0">
              <a:buNone/>
              <a:defRPr sz="1500" b="1"/>
            </a:lvl7pPr>
            <a:lvl8pPr marL="3017337" indent="0">
              <a:buNone/>
              <a:defRPr sz="1500" b="1"/>
            </a:lvl8pPr>
            <a:lvl9pPr marL="3448385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9999" y="2204720"/>
            <a:ext cx="4551680" cy="3440430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55547" y="1342914"/>
            <a:ext cx="4551680" cy="737173"/>
          </a:xfrm>
        </p:spPr>
        <p:txBody>
          <a:bodyPr anchor="b">
            <a:noAutofit/>
          </a:bodyPr>
          <a:lstStyle>
            <a:lvl1pPr marL="0" indent="0" algn="ctr">
              <a:lnSpc>
                <a:spcPts val="2828"/>
              </a:lnSpc>
              <a:spcBef>
                <a:spcPts val="0"/>
              </a:spcBef>
              <a:buNone/>
              <a:defRPr sz="2600" b="0"/>
            </a:lvl1pPr>
            <a:lvl2pPr marL="431048" indent="0">
              <a:buNone/>
              <a:defRPr sz="1900" b="1"/>
            </a:lvl2pPr>
            <a:lvl3pPr marL="862096" indent="0">
              <a:buNone/>
              <a:defRPr sz="1700" b="1"/>
            </a:lvl3pPr>
            <a:lvl4pPr marL="1293144" indent="0">
              <a:buNone/>
              <a:defRPr sz="1500" b="1"/>
            </a:lvl4pPr>
            <a:lvl5pPr marL="1724193" indent="0">
              <a:buNone/>
              <a:defRPr sz="1500" b="1"/>
            </a:lvl5pPr>
            <a:lvl6pPr marL="2155241" indent="0">
              <a:buNone/>
              <a:defRPr sz="1500" b="1"/>
            </a:lvl6pPr>
            <a:lvl7pPr marL="2586289" indent="0">
              <a:buNone/>
              <a:defRPr sz="1500" b="1"/>
            </a:lvl7pPr>
            <a:lvl8pPr marL="3017337" indent="0">
              <a:buNone/>
              <a:defRPr sz="1500" b="1"/>
            </a:lvl8pPr>
            <a:lvl9pPr marL="3448385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55547" y="2204720"/>
            <a:ext cx="4551680" cy="3440430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52D-292A-CD4C-8753-395D4B984CE0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A12F-BE7D-5A4B-A684-A3B114456060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087719" y="2133600"/>
            <a:ext cx="4433959" cy="1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993045" y="2133600"/>
            <a:ext cx="4437888" cy="1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87719" y="2133600"/>
            <a:ext cx="4433959" cy="1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993045" y="2133600"/>
            <a:ext cx="4437888" cy="1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71" y="174202"/>
            <a:ext cx="10985043" cy="60508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9998" y="1706881"/>
            <a:ext cx="9439205" cy="1920240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52D-292A-CD4C-8753-395D4B984CE0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A12F-BE7D-5A4B-A684-A3B11445606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969998" y="3725695"/>
            <a:ext cx="9439205" cy="1920240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71" y="174202"/>
            <a:ext cx="10985043" cy="60508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62519" y="1706881"/>
            <a:ext cx="4551680" cy="1920240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52D-292A-CD4C-8753-395D4B984CE0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A12F-BE7D-5A4B-A684-A3B11445606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5862519" y="3725695"/>
            <a:ext cx="4551680" cy="1920240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969997" y="1706880"/>
            <a:ext cx="4551680" cy="3938270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71" y="174202"/>
            <a:ext cx="10985043" cy="60508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52D-292A-CD4C-8753-395D4B984CE0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A12F-BE7D-5A4B-A684-A3B11445606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969999" y="1706881"/>
            <a:ext cx="4551680" cy="1920240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969999" y="3725695"/>
            <a:ext cx="4551680" cy="1920240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5862519" y="1706881"/>
            <a:ext cx="4551680" cy="1920240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5862519" y="3725695"/>
            <a:ext cx="4551680" cy="1920240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71" y="174202"/>
            <a:ext cx="10985043" cy="60508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52D-292A-CD4C-8753-395D4B984CE0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3A12F-BE7D-5A4B-A684-A3B1144560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236080" y="177061"/>
            <a:ext cx="10907042" cy="6046681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210" tIns="43105" rIns="86210" bIns="43105" rtlCol="0" anchor="ctr"/>
          <a:lstStyle/>
          <a:p>
            <a:pPr algn="ctr"/>
            <a:endParaRPr sz="17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9999" y="355600"/>
            <a:ext cx="9437229" cy="974762"/>
          </a:xfrm>
          <a:prstGeom prst="rect">
            <a:avLst/>
          </a:prstGeom>
        </p:spPr>
        <p:txBody>
          <a:bodyPr vert="horz" lIns="86210" tIns="43105" rIns="86210" bIns="43105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9999" y="1706881"/>
            <a:ext cx="9437229" cy="3928335"/>
          </a:xfrm>
          <a:prstGeom prst="rect">
            <a:avLst/>
          </a:prstGeom>
        </p:spPr>
        <p:txBody>
          <a:bodyPr vert="horz" lIns="86210" tIns="43105" rIns="86210" bIns="4310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4135" y="5869493"/>
            <a:ext cx="2348935" cy="340783"/>
          </a:xfrm>
          <a:prstGeom prst="rect">
            <a:avLst/>
          </a:prstGeom>
        </p:spPr>
        <p:txBody>
          <a:bodyPr vert="horz" lIns="86210" tIns="43105" rIns="86210" bIns="43105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fld id="{B061A52D-292A-CD4C-8753-395D4B984CE0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12410" y="5869493"/>
            <a:ext cx="6519334" cy="340783"/>
          </a:xfrm>
          <a:prstGeom prst="rect">
            <a:avLst/>
          </a:prstGeom>
        </p:spPr>
        <p:txBody>
          <a:bodyPr vert="horz" lIns="86210" tIns="43105" rIns="86210" bIns="43105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58824" y="204994"/>
            <a:ext cx="613584" cy="340783"/>
          </a:xfrm>
          <a:prstGeom prst="rect">
            <a:avLst/>
          </a:prstGeom>
        </p:spPr>
        <p:txBody>
          <a:bodyPr vert="horz" lIns="86210" tIns="43105" rIns="86210" bIns="43105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6A3A12F-BE7D-5A4B-A684-A3B11445606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862096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66412" indent="-266412" algn="l" defTabSz="862096" rtl="0" eaLnBrk="1" latinLnBrk="0" hangingPunct="1">
        <a:spcBef>
          <a:spcPts val="1886"/>
        </a:spcBef>
        <a:buFont typeface="Wingdings 2" pitchFamily="18" charset="2"/>
        <a:buChar char="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544797" indent="-278385" algn="l" defTabSz="862096" rtl="0" eaLnBrk="1" latinLnBrk="0" hangingPunct="1">
        <a:spcBef>
          <a:spcPts val="566"/>
        </a:spcBef>
        <a:buFont typeface="Wingdings 2" pitchFamily="18" charset="2"/>
        <a:buChar char=""/>
        <a:defRPr sz="1900" kern="1200">
          <a:solidFill>
            <a:schemeClr val="bg1"/>
          </a:solidFill>
          <a:latin typeface="+mn-lt"/>
          <a:ea typeface="+mn-ea"/>
          <a:cs typeface="+mn-cs"/>
        </a:defRPr>
      </a:lvl2pPr>
      <a:lvl3pPr marL="811209" indent="-266412" algn="l" defTabSz="862096" rtl="0" eaLnBrk="1" latinLnBrk="0" hangingPunct="1">
        <a:spcBef>
          <a:spcPts val="566"/>
        </a:spcBef>
        <a:buFont typeface="Wingdings 2" pitchFamily="18" charset="2"/>
        <a:buChar char=""/>
        <a:defRPr sz="1700" kern="1200">
          <a:solidFill>
            <a:schemeClr val="bg1"/>
          </a:solidFill>
          <a:latin typeface="+mn-lt"/>
          <a:ea typeface="+mn-ea"/>
          <a:cs typeface="+mn-cs"/>
        </a:defRPr>
      </a:lvl3pPr>
      <a:lvl4pPr marL="1077620" indent="-266412" algn="l" defTabSz="862096" rtl="0" eaLnBrk="1" latinLnBrk="0" hangingPunct="1">
        <a:spcBef>
          <a:spcPts val="566"/>
        </a:spcBef>
        <a:buFont typeface="Wingdings 2" pitchFamily="18" charset="2"/>
        <a:buChar char=""/>
        <a:defRPr sz="1700" kern="1200">
          <a:solidFill>
            <a:schemeClr val="bg1"/>
          </a:solidFill>
          <a:latin typeface="+mn-lt"/>
          <a:ea typeface="+mn-ea"/>
          <a:cs typeface="+mn-cs"/>
        </a:defRPr>
      </a:lvl4pPr>
      <a:lvl5pPr marL="1344032" indent="-266412" algn="l" defTabSz="862096" rtl="0" eaLnBrk="1" latinLnBrk="0" hangingPunct="1">
        <a:spcBef>
          <a:spcPts val="566"/>
        </a:spcBef>
        <a:buFont typeface="Wingdings 2" pitchFamily="18" charset="2"/>
        <a:buChar char=""/>
        <a:defRPr sz="1700" kern="1200">
          <a:solidFill>
            <a:schemeClr val="bg1"/>
          </a:solidFill>
          <a:latin typeface="+mn-lt"/>
          <a:ea typeface="+mn-ea"/>
          <a:cs typeface="+mn-cs"/>
        </a:defRPr>
      </a:lvl5pPr>
      <a:lvl6pPr marL="1613437" indent="-272398" algn="l" defTabSz="862096" rtl="0" eaLnBrk="1" latinLnBrk="0" hangingPunct="1">
        <a:spcBef>
          <a:spcPct val="20000"/>
        </a:spcBef>
        <a:buFont typeface="Wingdings 2" pitchFamily="18" charset="2"/>
        <a:buChar char=""/>
        <a:defRPr lang="en-US" sz="17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1885836" indent="-272398" algn="l" defTabSz="862096" rtl="0" eaLnBrk="1" latinLnBrk="0" hangingPunct="1">
        <a:spcBef>
          <a:spcPct val="20000"/>
        </a:spcBef>
        <a:buFont typeface="Wingdings 2" pitchFamily="18" charset="2"/>
        <a:buChar char=""/>
        <a:defRPr lang="en-US" sz="17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159731" indent="-272398" algn="l" defTabSz="862096" rtl="0" eaLnBrk="1" latinLnBrk="0" hangingPunct="1">
        <a:spcBef>
          <a:spcPct val="20000"/>
        </a:spcBef>
        <a:buFont typeface="Wingdings 2" pitchFamily="18" charset="2"/>
        <a:buChar char=""/>
        <a:defRPr lang="en-US" sz="17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424646" indent="-272398" algn="l" defTabSz="862096" rtl="0" eaLnBrk="1" latinLnBrk="0" hangingPunct="1">
        <a:spcBef>
          <a:spcPct val="20000"/>
        </a:spcBef>
        <a:buFont typeface="Wingdings 2" pitchFamily="18" charset="2"/>
        <a:buChar char=""/>
        <a:defRPr lang="en-US" sz="17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8620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048" algn="l" defTabSz="8620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2096" algn="l" defTabSz="8620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3144" algn="l" defTabSz="8620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4193" algn="l" defTabSz="8620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5241" algn="l" defTabSz="8620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86289" algn="l" defTabSz="8620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17337" algn="l" defTabSz="8620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48385" algn="l" defTabSz="8620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dolfinger@ulc.com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6390" y="423141"/>
            <a:ext cx="6424612" cy="1880924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rgbClr val="FFFFFF"/>
                </a:solidFill>
                <a:latin typeface="Arial"/>
                <a:cs typeface="Arial"/>
              </a:rPr>
              <a:t>THE FHA </a:t>
            </a:r>
            <a:br>
              <a:rPr lang="en-US" sz="3200" b="1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3200" b="1" dirty="0">
                <a:solidFill>
                  <a:srgbClr val="FFFFFF"/>
                </a:solidFill>
                <a:latin typeface="Arial"/>
                <a:cs typeface="Arial"/>
              </a:rPr>
              <a:t>REVERSE MORTGAGE UPDATES FOR 2016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3405" y="2787950"/>
            <a:ext cx="6424612" cy="613854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80000"/>
              </a:lnSpc>
            </a:pPr>
            <a:r>
              <a:rPr lang="en-US" sz="2300" dirty="0">
                <a:latin typeface="Arial Narrow Bold"/>
                <a:cs typeface="Arial Narrow Bold"/>
              </a:rPr>
              <a:t>FHA HOME EQUITY CONVERSION MORTGAGE (HECM)</a:t>
            </a:r>
          </a:p>
        </p:txBody>
      </p:sp>
      <p:pic>
        <p:nvPicPr>
          <p:cNvPr id="4" name="Picture 3" descr="ULC final logo_horz_whit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8649" y="5338183"/>
            <a:ext cx="3179369" cy="688442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4061973" y="3389849"/>
            <a:ext cx="6424612" cy="1436303"/>
          </a:xfrm>
          <a:prstGeom prst="rect">
            <a:avLst/>
          </a:prstGeom>
        </p:spPr>
        <p:txBody>
          <a:bodyPr vert="horz" lIns="86210" tIns="43105" rIns="86210" bIns="43105" rtlCol="0">
            <a:noAutofit/>
          </a:bodyPr>
          <a:lstStyle>
            <a:lvl1pPr marL="0" indent="0" algn="r" defTabSz="914400" rtl="0" eaLnBrk="1" latinLnBrk="0" hangingPunct="1">
              <a:spcBef>
                <a:spcPts val="6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i="1" dirty="0">
                <a:latin typeface="Arial Narrow"/>
                <a:cs typeface="Arial Narrow"/>
              </a:rPr>
              <a:t>Presented By</a:t>
            </a:r>
          </a:p>
          <a:p>
            <a:pPr algn="l">
              <a:lnSpc>
                <a:spcPct val="80000"/>
              </a:lnSpc>
            </a:pPr>
            <a:r>
              <a:rPr lang="en-US" dirty="0" err="1">
                <a:latin typeface="Arial Narrow"/>
                <a:cs typeface="Arial Narrow"/>
              </a:rPr>
              <a:t>Doni</a:t>
            </a:r>
            <a:r>
              <a:rPr lang="en-US" dirty="0">
                <a:latin typeface="Arial Narrow"/>
                <a:cs typeface="Arial Narrow"/>
              </a:rPr>
              <a:t> </a:t>
            </a:r>
            <a:r>
              <a:rPr lang="en-US" dirty="0" err="1">
                <a:latin typeface="Arial Narrow"/>
                <a:cs typeface="Arial Narrow"/>
              </a:rPr>
              <a:t>Dolfinger</a:t>
            </a:r>
            <a:endParaRPr lang="en-US" dirty="0">
              <a:latin typeface="Arial Narrow"/>
              <a:cs typeface="Arial Narrow"/>
            </a:endParaRPr>
          </a:p>
          <a:p>
            <a:pPr algn="l">
              <a:lnSpc>
                <a:spcPct val="80000"/>
              </a:lnSpc>
            </a:pPr>
            <a:r>
              <a:rPr lang="en-US" dirty="0">
                <a:latin typeface="Arial Narrow"/>
                <a:cs typeface="Arial Narrow"/>
              </a:rPr>
              <a:t>Reverse Mortgage </a:t>
            </a:r>
            <a:r>
              <a:rPr lang="en-US" dirty="0" smtClean="0">
                <a:latin typeface="Arial Narrow"/>
                <a:cs typeface="Arial Narrow"/>
              </a:rPr>
              <a:t>Specialist</a:t>
            </a:r>
          </a:p>
          <a:p>
            <a:pPr algn="l">
              <a:lnSpc>
                <a:spcPct val="80000"/>
              </a:lnSpc>
            </a:pPr>
            <a:r>
              <a:rPr lang="en-US" dirty="0" smtClean="0">
                <a:latin typeface="Arial Narrow"/>
                <a:cs typeface="Arial Narrow"/>
              </a:rPr>
              <a:t>6775 E. Evans Ave., Denver,  CO</a:t>
            </a:r>
            <a:endParaRPr lang="en-US" dirty="0">
              <a:latin typeface="Arial Narrow"/>
              <a:cs typeface="Arial Narrow"/>
            </a:endParaRPr>
          </a:p>
          <a:p>
            <a:pPr algn="l">
              <a:lnSpc>
                <a:spcPct val="80000"/>
              </a:lnSpc>
            </a:pPr>
            <a:r>
              <a:rPr lang="en-US" dirty="0">
                <a:latin typeface="Arial Narrow"/>
                <a:cs typeface="Arial Narrow"/>
              </a:rPr>
              <a:t>(303) 791-4786 or (303) 378-8905</a:t>
            </a:r>
          </a:p>
          <a:p>
            <a:pPr algn="l">
              <a:lnSpc>
                <a:spcPct val="80000"/>
              </a:lnSpc>
            </a:pPr>
            <a:r>
              <a:rPr lang="en-US" dirty="0">
                <a:latin typeface="Arial Narrow"/>
                <a:cs typeface="Arial Narrow"/>
                <a:hlinkClick r:id="rId3"/>
              </a:rPr>
              <a:t>ddolfinger@ulc.com</a:t>
            </a:r>
            <a:endParaRPr lang="en-US" dirty="0">
              <a:latin typeface="Arial Narrow"/>
              <a:cs typeface="Arial Narrow"/>
            </a:endParaRPr>
          </a:p>
          <a:p>
            <a:pPr algn="l">
              <a:lnSpc>
                <a:spcPct val="80000"/>
              </a:lnSpc>
            </a:pPr>
            <a:r>
              <a:rPr lang="en-US" sz="1500" dirty="0">
                <a:latin typeface="Arial Narrow"/>
                <a:cs typeface="Arial Narrow"/>
              </a:rPr>
              <a:t>License # 100017629</a:t>
            </a:r>
          </a:p>
          <a:p>
            <a:pPr algn="l">
              <a:lnSpc>
                <a:spcPct val="80000"/>
              </a:lnSpc>
            </a:pPr>
            <a:r>
              <a:rPr lang="en-US" sz="1500" dirty="0">
                <a:latin typeface="Arial Narrow"/>
                <a:cs typeface="Arial Narrow"/>
              </a:rPr>
              <a:t>NMLS # 266569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4624" y="4910486"/>
            <a:ext cx="167222" cy="17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97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821" y="355600"/>
            <a:ext cx="7942438" cy="743358"/>
          </a:xfrm>
        </p:spPr>
        <p:txBody>
          <a:bodyPr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REVERSE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MORTGAGE SECURITY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</a:p>
        </p:txBody>
      </p:sp>
      <p:pic>
        <p:nvPicPr>
          <p:cNvPr id="4" name="Picture 3" descr="ULC final logo_horz_whit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8649" y="5338183"/>
            <a:ext cx="3179369" cy="68844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79822" y="1550966"/>
            <a:ext cx="7204313" cy="392833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 Narrow"/>
                <a:cs typeface="Arial Narrow"/>
              </a:rPr>
              <a:t>Insured By FHA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 Narrow"/>
                <a:cs typeface="Arial Narrow"/>
              </a:rPr>
              <a:t>House Repays Debt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 Narrow"/>
                <a:cs typeface="Arial Narrow"/>
              </a:rPr>
              <a:t>Non Recourse </a:t>
            </a:r>
            <a:br>
              <a:rPr lang="en-US" dirty="0" smtClean="0">
                <a:latin typeface="Arial Narrow"/>
                <a:cs typeface="Arial Narrow"/>
              </a:rPr>
            </a:br>
            <a:r>
              <a:rPr lang="en-US" dirty="0" smtClean="0">
                <a:latin typeface="Arial Narrow"/>
                <a:cs typeface="Arial Narrow"/>
              </a:rPr>
              <a:t>(Guaranteed No Debt Left To Borrower Or Estate)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 Narrow"/>
                <a:cs typeface="Arial Narrow"/>
              </a:rPr>
              <a:t>Taxes And Insurance Can Be Paid By The Loan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3108" y="3868716"/>
            <a:ext cx="3309258" cy="2157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636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821" y="489546"/>
            <a:ext cx="7942438" cy="974762"/>
          </a:xfrm>
        </p:spPr>
        <p:txBody>
          <a:bodyPr/>
          <a:lstStyle/>
          <a:p>
            <a:pPr algn="ctr"/>
            <a:r>
              <a:rPr lang="en-US" sz="2800" b="1" dirty="0" smtClean="0">
                <a:latin typeface="Arial"/>
                <a:cs typeface="Arial"/>
              </a:rPr>
              <a:t/>
            </a:r>
            <a:br>
              <a:rPr lang="en-US" sz="2800" b="1" dirty="0" smtClean="0">
                <a:latin typeface="Arial"/>
                <a:cs typeface="Arial"/>
              </a:rPr>
            </a:br>
            <a:r>
              <a:rPr lang="en-US" sz="2800" b="1" dirty="0" smtClean="0">
                <a:latin typeface="Arial"/>
                <a:cs typeface="Arial"/>
              </a:rPr>
              <a:t>“</a:t>
            </a:r>
            <a:r>
              <a:rPr lang="en-US" sz="2800" b="1" i="1" dirty="0" smtClean="0">
                <a:latin typeface="Arial"/>
                <a:cs typeface="Arial"/>
              </a:rPr>
              <a:t>MUST DO</a:t>
            </a:r>
            <a:r>
              <a:rPr lang="en-US" sz="2800" b="1" dirty="0" smtClean="0">
                <a:latin typeface="Arial"/>
                <a:cs typeface="Arial"/>
              </a:rPr>
              <a:t>’’ REVERSE MORTGAGE REQUIREMENTS</a:t>
            </a:r>
            <a:endParaRPr lang="en-US" sz="2800" b="1" dirty="0">
              <a:latin typeface="Arial"/>
              <a:cs typeface="Arial"/>
            </a:endParaRPr>
          </a:p>
        </p:txBody>
      </p:sp>
      <p:pic>
        <p:nvPicPr>
          <p:cNvPr id="4" name="Picture 3" descr="ULC final logo_horz_whit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8649" y="5338183"/>
            <a:ext cx="3179369" cy="68844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79822" y="1752472"/>
            <a:ext cx="7204313" cy="3928335"/>
          </a:xfrm>
        </p:spPr>
        <p:txBody>
          <a:bodyPr>
            <a:normAutofit/>
          </a:bodyPr>
          <a:lstStyle/>
          <a:p>
            <a:r>
              <a:rPr lang="en-US" sz="1900" dirty="0">
                <a:latin typeface="Arial Narrow"/>
                <a:cs typeface="Arial Narrow"/>
              </a:rPr>
              <a:t>Keep Property Taxes Current</a:t>
            </a:r>
            <a:endParaRPr lang="en-US" sz="1500" dirty="0">
              <a:latin typeface="Arial Narrow"/>
              <a:cs typeface="Arial Narrow"/>
            </a:endParaRPr>
          </a:p>
          <a:p>
            <a:r>
              <a:rPr lang="en-US" sz="1900" dirty="0">
                <a:latin typeface="Arial Narrow"/>
                <a:cs typeface="Arial Narrow"/>
              </a:rPr>
              <a:t>Maintain Homeowners Insurance</a:t>
            </a:r>
            <a:endParaRPr lang="en-US" sz="1500" dirty="0">
              <a:latin typeface="Arial Narrow"/>
              <a:cs typeface="Arial Narrow"/>
            </a:endParaRPr>
          </a:p>
          <a:p>
            <a:r>
              <a:rPr lang="en-US" sz="1900" dirty="0">
                <a:latin typeface="Arial Narrow"/>
                <a:cs typeface="Arial Narrow"/>
              </a:rPr>
              <a:t>Keep Property In Good Condition </a:t>
            </a:r>
            <a:endParaRPr lang="en-US" sz="1500" dirty="0">
              <a:latin typeface="Arial Narrow"/>
              <a:cs typeface="Arial Narrow"/>
            </a:endParaRPr>
          </a:p>
          <a:p>
            <a:r>
              <a:rPr lang="en-US" sz="1900" dirty="0">
                <a:latin typeface="Arial Narrow"/>
                <a:cs typeface="Arial Narrow"/>
              </a:rPr>
              <a:t>Live In The Home As A Primary Residence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51667" y="4670579"/>
            <a:ext cx="4201098" cy="379440"/>
          </a:xfrm>
          <a:prstGeom prst="rect">
            <a:avLst/>
          </a:prstGeom>
        </p:spPr>
        <p:txBody>
          <a:bodyPr wrap="none" lIns="86210" tIns="43105" rIns="86210" bIns="43105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9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Borrower(s) Retain Ownership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0906" y="4018347"/>
            <a:ext cx="3034387" cy="1993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067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736" y="800100"/>
            <a:ext cx="8706523" cy="965200"/>
          </a:xfrm>
        </p:spPr>
        <p:txBody>
          <a:bodyPr/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REVERSE MORTGAGE</a:t>
            </a:r>
            <a:br>
              <a:rPr lang="en-US" sz="2800" b="1" dirty="0">
                <a:latin typeface="Arial"/>
                <a:cs typeface="Arial"/>
              </a:rPr>
            </a:br>
            <a:r>
              <a:rPr lang="en-US" sz="2800" b="1" dirty="0">
                <a:latin typeface="Arial"/>
                <a:cs typeface="Arial"/>
              </a:rPr>
              <a:t>REPAYMENT</a:t>
            </a:r>
          </a:p>
        </p:txBody>
      </p:sp>
      <p:pic>
        <p:nvPicPr>
          <p:cNvPr id="4" name="Picture 3" descr="ULC final logo_horz_whit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8649" y="5338183"/>
            <a:ext cx="3179369" cy="68844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79822" y="2111346"/>
            <a:ext cx="7204313" cy="25025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900" dirty="0">
                <a:latin typeface="Arial Narrow"/>
                <a:cs typeface="Arial Narrow"/>
              </a:rPr>
              <a:t>No Repayment Necessary Until Borrower(s), Move, Sell, Or Die</a:t>
            </a:r>
          </a:p>
          <a:p>
            <a:pPr>
              <a:lnSpc>
                <a:spcPct val="90000"/>
              </a:lnSpc>
            </a:pPr>
            <a:r>
              <a:rPr lang="en-US" sz="1900" dirty="0">
                <a:latin typeface="Arial Narrow"/>
                <a:cs typeface="Arial Narrow"/>
              </a:rPr>
              <a:t>No Penalty For Early Payment</a:t>
            </a:r>
          </a:p>
          <a:p>
            <a:pPr>
              <a:lnSpc>
                <a:spcPct val="90000"/>
              </a:lnSpc>
            </a:pPr>
            <a:r>
              <a:rPr lang="en-US" sz="1900" dirty="0">
                <a:latin typeface="Arial Narrow"/>
                <a:cs typeface="Arial Narrow"/>
              </a:rPr>
              <a:t>No Personal Liability</a:t>
            </a:r>
          </a:p>
          <a:p>
            <a:pPr>
              <a:lnSpc>
                <a:spcPct val="90000"/>
              </a:lnSpc>
            </a:pPr>
            <a:r>
              <a:rPr lang="en-US" sz="1900" dirty="0">
                <a:latin typeface="Arial Narrow"/>
                <a:cs typeface="Arial Narrow"/>
              </a:rPr>
              <a:t>Borrower Can Make Periodic Payments  And Re-draw Funds On The Adjustable Rate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39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821" y="685800"/>
            <a:ext cx="7942438" cy="644562"/>
          </a:xfrm>
        </p:spPr>
        <p:txBody>
          <a:bodyPr/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REVERSE</a:t>
            </a:r>
            <a:r>
              <a:rPr lang="en-US" sz="3000" b="1" dirty="0">
                <a:latin typeface="Arial"/>
                <a:cs typeface="Arial"/>
              </a:rPr>
              <a:t> </a:t>
            </a:r>
            <a:r>
              <a:rPr lang="en-US" sz="2800" b="1" dirty="0" smtClean="0">
                <a:latin typeface="Arial"/>
                <a:cs typeface="Arial"/>
              </a:rPr>
              <a:t>MORTGAGE</a:t>
            </a:r>
            <a:r>
              <a:rPr lang="en-US" sz="3000" b="1" dirty="0" smtClean="0">
                <a:latin typeface="Arial"/>
                <a:cs typeface="Arial"/>
              </a:rPr>
              <a:t> BENEFITS</a:t>
            </a:r>
            <a:endParaRPr lang="en-US" sz="2800" b="1" dirty="0">
              <a:latin typeface="Arial"/>
              <a:cs typeface="Arial"/>
            </a:endParaRPr>
          </a:p>
        </p:txBody>
      </p:sp>
      <p:pic>
        <p:nvPicPr>
          <p:cNvPr id="4" name="Picture 3" descr="ULC final logo_horz_whit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8649" y="5338183"/>
            <a:ext cx="3179369" cy="68844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79821" y="1642535"/>
            <a:ext cx="7942438" cy="2396066"/>
          </a:xfrm>
        </p:spPr>
        <p:txBody>
          <a:bodyPr>
            <a:normAutofit lnSpcReduction="10000"/>
          </a:bodyPr>
          <a:lstStyle/>
          <a:p>
            <a:r>
              <a:rPr lang="en-US" sz="1900" dirty="0">
                <a:latin typeface="Arial Narrow"/>
                <a:cs typeface="Arial Narrow"/>
              </a:rPr>
              <a:t>No Monthly Payments</a:t>
            </a:r>
          </a:p>
          <a:p>
            <a:r>
              <a:rPr lang="en-US" sz="1900" dirty="0">
                <a:latin typeface="Arial Narrow"/>
                <a:cs typeface="Arial Narrow"/>
              </a:rPr>
              <a:t>Proceeds Are Tax-free Funds</a:t>
            </a:r>
          </a:p>
          <a:p>
            <a:r>
              <a:rPr lang="en-US" sz="1900" dirty="0">
                <a:latin typeface="Arial Narrow"/>
                <a:cs typeface="Arial Narrow"/>
              </a:rPr>
              <a:t>Receive Benefits As Long As Borrower(s) Remain In Their Home</a:t>
            </a:r>
          </a:p>
          <a:p>
            <a:r>
              <a:rPr lang="en-US" sz="1900" dirty="0">
                <a:latin typeface="Arial Narrow"/>
                <a:cs typeface="Arial Narrow"/>
              </a:rPr>
              <a:t>Retain Home Ownership</a:t>
            </a:r>
          </a:p>
          <a:p>
            <a:r>
              <a:rPr lang="en-US" sz="1900" dirty="0">
                <a:latin typeface="Arial Narrow"/>
                <a:cs typeface="Arial Narrow"/>
              </a:rPr>
              <a:t>Enhance Retirement Lifestyle/ Provide A Brighter Future</a:t>
            </a:r>
          </a:p>
          <a:p>
            <a:endParaRPr lang="en-US" dirty="0"/>
          </a:p>
        </p:txBody>
      </p:sp>
      <p:pic>
        <p:nvPicPr>
          <p:cNvPr id="6" name="Picture 5" descr="iStock_000018686043_Larg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1799" y="4175481"/>
            <a:ext cx="2827343" cy="1851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869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107563"/>
              </p:ext>
            </p:extLst>
          </p:nvPr>
        </p:nvGraphicFramePr>
        <p:xfrm>
          <a:off x="2606732" y="159389"/>
          <a:ext cx="5800005" cy="7506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Acrobat Document" r:id="rId3" imgW="5829261" imgH="7543646" progId="AcroExch.Document.11">
                  <p:embed/>
                </p:oleObj>
              </mc:Choice>
              <mc:Fallback>
                <p:oleObj name="Acrobat Document" r:id="rId3" imgW="5829261" imgH="7543646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06732" y="159389"/>
                        <a:ext cx="5800005" cy="75063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221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6358606"/>
              </p:ext>
            </p:extLst>
          </p:nvPr>
        </p:nvGraphicFramePr>
        <p:xfrm>
          <a:off x="2489287" y="117445"/>
          <a:ext cx="5868589" cy="7595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Acrobat Document" r:id="rId3" imgW="5829261" imgH="7543646" progId="AcroExch.Document.11">
                  <p:embed/>
                </p:oleObj>
              </mc:Choice>
              <mc:Fallback>
                <p:oleObj name="Acrobat Document" r:id="rId3" imgW="5829261" imgH="7543646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89287" y="117445"/>
                        <a:ext cx="5868589" cy="75950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916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750587"/>
              </p:ext>
            </p:extLst>
          </p:nvPr>
        </p:nvGraphicFramePr>
        <p:xfrm>
          <a:off x="2685947" y="64869"/>
          <a:ext cx="5686485" cy="735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Acrobat Document" r:id="rId3" imgW="5829261" imgH="7543646" progId="AcroExch.Document.11">
                  <p:embed/>
                </p:oleObj>
              </mc:Choice>
              <mc:Fallback>
                <p:oleObj name="Acrobat Document" r:id="rId3" imgW="5829261" imgH="7543646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85947" y="64869"/>
                        <a:ext cx="5686485" cy="7359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010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821" y="355600"/>
            <a:ext cx="7942438" cy="974762"/>
          </a:xfrm>
        </p:spPr>
        <p:txBody>
          <a:bodyPr/>
          <a:lstStyle/>
          <a:p>
            <a:pPr algn="ctr"/>
            <a:r>
              <a:rPr lang="en-US" sz="2100" dirty="0">
                <a:latin typeface="Arial"/>
                <a:cs typeface="Arial"/>
              </a:rPr>
              <a:t>FHA REVERSE MORTGAGE VALUE/PAYMENT EXAMPLES</a:t>
            </a:r>
            <a:r>
              <a:rPr lang="en-US" sz="2100" b="1" dirty="0">
                <a:latin typeface="Arial"/>
                <a:cs typeface="Arial"/>
              </a:rPr>
              <a:t/>
            </a:r>
            <a:br>
              <a:rPr lang="en-US" sz="2100" b="1" dirty="0">
                <a:latin typeface="Arial"/>
                <a:cs typeface="Arial"/>
              </a:rPr>
            </a:br>
            <a:r>
              <a:rPr lang="en-US" sz="2600" b="1" dirty="0">
                <a:latin typeface="Arial"/>
                <a:cs typeface="Arial"/>
              </a:rPr>
              <a:t>MONTHLY ADJUSTABLE ASSUMPTIONS</a:t>
            </a:r>
            <a:endParaRPr lang="en-US" sz="2600" dirty="0">
              <a:latin typeface="Arial"/>
              <a:cs typeface="Arial"/>
            </a:endParaRPr>
          </a:p>
        </p:txBody>
      </p:sp>
      <p:pic>
        <p:nvPicPr>
          <p:cNvPr id="6" name="table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7411" y="1330362"/>
            <a:ext cx="6924692" cy="426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0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782" y="355601"/>
            <a:ext cx="7942438" cy="734907"/>
          </a:xfrm>
        </p:spPr>
        <p:txBody>
          <a:bodyPr/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WHAT’S LEFT FOR ME OR MY ESTATE</a:t>
            </a:r>
            <a:r>
              <a:rPr lang="en-US" sz="2800" b="1" dirty="0" smtClean="0">
                <a:latin typeface="Arial"/>
                <a:cs typeface="Arial"/>
              </a:rPr>
              <a:t>?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87450" y="1362802"/>
            <a:ext cx="7187979" cy="3010929"/>
          </a:xfrm>
          <a:prstGeom prst="rect">
            <a:avLst/>
          </a:prstGeom>
        </p:spPr>
        <p:txBody>
          <a:bodyPr wrap="square" lIns="86210" tIns="43105" rIns="86210" bIns="43105">
            <a:spAutoFit/>
          </a:bodyPr>
          <a:lstStyle/>
          <a:p>
            <a:endParaRPr lang="en-US" sz="1900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r>
              <a:rPr lang="en-US" sz="1900" dirty="0">
                <a:solidFill>
                  <a:schemeClr val="bg1"/>
                </a:solidFill>
                <a:latin typeface="Arial Narrow"/>
                <a:cs typeface="Arial Narrow"/>
              </a:rPr>
              <a:t>Assume the 74 year old finances the closing costs, takes $600 a month </a:t>
            </a:r>
            <a:r>
              <a:rPr lang="en-US" sz="1900" b="1" dirty="0">
                <a:solidFill>
                  <a:schemeClr val="bg1"/>
                </a:solidFill>
                <a:latin typeface="Arial Narrow"/>
                <a:cs typeface="Arial Narrow"/>
              </a:rPr>
              <a:t>income</a:t>
            </a:r>
            <a:r>
              <a:rPr lang="en-US" sz="1900" dirty="0">
                <a:solidFill>
                  <a:schemeClr val="bg1"/>
                </a:solidFill>
                <a:latin typeface="Arial Narrow"/>
                <a:cs typeface="Arial Narrow"/>
              </a:rPr>
              <a:t>, never touches the line of credit and decides to sell in six years:</a:t>
            </a:r>
          </a:p>
          <a:p>
            <a:endParaRPr lang="en-US" sz="1900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r>
              <a:rPr lang="en-US" sz="1900" dirty="0">
                <a:solidFill>
                  <a:schemeClr val="bg1"/>
                </a:solidFill>
                <a:latin typeface="Arial Narrow"/>
                <a:cs typeface="Arial Narrow"/>
              </a:rPr>
              <a:t>    At 4% appreciation home is worth          $335,310</a:t>
            </a:r>
          </a:p>
          <a:p>
            <a:r>
              <a:rPr lang="en-US" sz="1900" dirty="0">
                <a:solidFill>
                  <a:schemeClr val="bg1"/>
                </a:solidFill>
                <a:latin typeface="Arial Narrow"/>
                <a:cs typeface="Arial Narrow"/>
              </a:rPr>
              <a:t>    Approximate loan balance                       </a:t>
            </a:r>
            <a:r>
              <a:rPr lang="en-US" sz="1900" u="sng" dirty="0">
                <a:solidFill>
                  <a:schemeClr val="bg1"/>
                </a:solidFill>
                <a:latin typeface="Arial Narrow"/>
                <a:cs typeface="Arial Narrow"/>
              </a:rPr>
              <a:t>- 64,642</a:t>
            </a:r>
          </a:p>
          <a:p>
            <a:r>
              <a:rPr lang="en-US" sz="1900" dirty="0">
                <a:solidFill>
                  <a:schemeClr val="bg1"/>
                </a:solidFill>
                <a:latin typeface="Arial Narrow"/>
                <a:cs typeface="Arial Narrow"/>
              </a:rPr>
              <a:t>    Net equity to borrower or heirs              $270,668</a:t>
            </a:r>
          </a:p>
          <a:p>
            <a:endParaRPr lang="en-US" sz="1900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r>
              <a:rPr lang="en-US" sz="1900" dirty="0">
                <a:solidFill>
                  <a:schemeClr val="bg1"/>
                </a:solidFill>
                <a:latin typeface="Arial Narrow"/>
                <a:cs typeface="Arial Narrow"/>
              </a:rPr>
              <a:t>Rate fluctuation will affect amount owed but will not affect monthly payments to the borrower.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4476" y="4054364"/>
            <a:ext cx="2762885" cy="1811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189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821" y="355601"/>
            <a:ext cx="7942438" cy="947934"/>
          </a:xfrm>
        </p:spPr>
        <p:txBody>
          <a:bodyPr/>
          <a:lstStyle/>
          <a:p>
            <a:pPr algn="ctr"/>
            <a:r>
              <a:rPr lang="en-US" sz="2600" b="1" dirty="0">
                <a:latin typeface="Arial"/>
                <a:cs typeface="Arial"/>
              </a:rPr>
              <a:t>REVERSE MORTGAGE </a:t>
            </a:r>
            <a:r>
              <a:rPr lang="en-US" sz="2600" b="1" dirty="0" smtClean="0">
                <a:latin typeface="Arial"/>
                <a:cs typeface="Arial"/>
              </a:rPr>
              <a:t>FOR PURCHASE</a:t>
            </a:r>
            <a:br>
              <a:rPr lang="en-US" sz="2600" b="1" dirty="0" smtClean="0">
                <a:latin typeface="Arial"/>
                <a:cs typeface="Arial"/>
              </a:rPr>
            </a:br>
            <a:r>
              <a:rPr lang="en-US" sz="2600" b="1" dirty="0" smtClean="0">
                <a:latin typeface="Arial"/>
                <a:cs typeface="Arial"/>
              </a:rPr>
              <a:t>BEGAN JANUARY </a:t>
            </a:r>
            <a:r>
              <a:rPr lang="en-US" sz="2600" b="1" dirty="0">
                <a:latin typeface="Arial"/>
                <a:cs typeface="Arial"/>
              </a:rPr>
              <a:t>2009</a:t>
            </a:r>
            <a:endParaRPr lang="en-US" sz="2600" dirty="0"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79821" y="1849635"/>
            <a:ext cx="7549929" cy="3272539"/>
          </a:xfrm>
          <a:prstGeom prst="rect">
            <a:avLst/>
          </a:prstGeom>
        </p:spPr>
        <p:txBody>
          <a:bodyPr wrap="square" lIns="86210" tIns="43105" rIns="86210" bIns="43105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300" i="1" dirty="0">
                <a:latin typeface="Arial Narrow"/>
                <a:cs typeface="Arial Narrow"/>
              </a:rPr>
              <a:t> </a:t>
            </a:r>
            <a:r>
              <a:rPr lang="en-US" sz="2300" i="1" dirty="0">
                <a:solidFill>
                  <a:srgbClr val="FFFFFF"/>
                </a:solidFill>
                <a:latin typeface="Arial Narrow"/>
                <a:cs typeface="Arial Narrow"/>
              </a:rPr>
              <a:t>Why HECM for purchase</a:t>
            </a:r>
            <a:r>
              <a:rPr lang="en-US" sz="2300" i="1" dirty="0" smtClean="0">
                <a:solidFill>
                  <a:srgbClr val="FFFFFF"/>
                </a:solidFill>
                <a:latin typeface="Arial Narrow"/>
                <a:cs typeface="Arial Narrow"/>
              </a:rPr>
              <a:t>?</a:t>
            </a:r>
            <a:endParaRPr lang="en-US" sz="2300" dirty="0">
              <a:solidFill>
                <a:srgbClr val="FFFFFF"/>
              </a:solidFill>
              <a:latin typeface="Arial Narrow"/>
              <a:cs typeface="Arial Narrow"/>
            </a:endParaRPr>
          </a:p>
          <a:p>
            <a:pPr>
              <a:buFont typeface="Wingdings" pitchFamily="2" charset="2"/>
              <a:buNone/>
            </a:pPr>
            <a:r>
              <a:rPr lang="en-US" sz="2300" dirty="0">
                <a:solidFill>
                  <a:srgbClr val="FFFFFF"/>
                </a:solidFill>
                <a:latin typeface="Arial Narrow"/>
                <a:cs typeface="Arial Narrow"/>
              </a:rPr>
              <a:t>         It allows for 1 transaction instead of 2</a:t>
            </a:r>
          </a:p>
          <a:p>
            <a:endParaRPr lang="en-US" sz="2300" dirty="0">
              <a:solidFill>
                <a:srgbClr val="FFFFFF"/>
              </a:solidFill>
              <a:latin typeface="Arial Narrow"/>
              <a:cs typeface="Arial Narrow"/>
            </a:endParaRPr>
          </a:p>
          <a:p>
            <a:pPr>
              <a:buFont typeface="Wingdings" pitchFamily="2" charset="2"/>
              <a:buNone/>
            </a:pPr>
            <a:r>
              <a:rPr lang="en-US" sz="2300" dirty="0">
                <a:solidFill>
                  <a:srgbClr val="FFFFFF"/>
                </a:solidFill>
                <a:latin typeface="Arial Narrow"/>
                <a:cs typeface="Arial Narrow"/>
              </a:rPr>
              <a:t>                  Great for RELOCATION</a:t>
            </a:r>
          </a:p>
          <a:p>
            <a:pPr>
              <a:buFont typeface="Wingdings" pitchFamily="2" charset="2"/>
              <a:buNone/>
            </a:pPr>
            <a:r>
              <a:rPr lang="en-US" sz="2300" dirty="0">
                <a:solidFill>
                  <a:srgbClr val="FFFFFF"/>
                </a:solidFill>
                <a:latin typeface="Arial Narrow"/>
                <a:cs typeface="Arial Narrow"/>
              </a:rPr>
              <a:t>                  Great for DOWNSIZING</a:t>
            </a:r>
          </a:p>
          <a:p>
            <a:pPr>
              <a:buFont typeface="Wingdings" pitchFamily="2" charset="2"/>
              <a:buNone/>
            </a:pPr>
            <a:r>
              <a:rPr lang="en-US" sz="2300" dirty="0">
                <a:solidFill>
                  <a:srgbClr val="FFFFFF"/>
                </a:solidFill>
                <a:latin typeface="Arial Narrow"/>
                <a:cs typeface="Arial Narrow"/>
              </a:rPr>
              <a:t>                  Great for UPSIZING</a:t>
            </a:r>
          </a:p>
          <a:p>
            <a:pPr>
              <a:buFont typeface="Wingdings" pitchFamily="2" charset="2"/>
              <a:buNone/>
            </a:pPr>
            <a:endParaRPr lang="en-US" sz="2300" dirty="0">
              <a:solidFill>
                <a:srgbClr val="FFFFFF"/>
              </a:solidFill>
              <a:latin typeface="Arial Narrow"/>
              <a:cs typeface="Arial Narrow"/>
            </a:endParaRPr>
          </a:p>
          <a:p>
            <a:pPr algn="ctr">
              <a:buFont typeface="Wingdings" pitchFamily="2" charset="2"/>
              <a:buNone/>
            </a:pPr>
            <a:r>
              <a:rPr lang="en-US" sz="2300" dirty="0">
                <a:solidFill>
                  <a:srgbClr val="FFFFFF"/>
                </a:solidFill>
                <a:latin typeface="Arial Narrow"/>
                <a:cs typeface="Arial Narrow"/>
              </a:rPr>
              <a:t>   </a:t>
            </a:r>
            <a:r>
              <a:rPr lang="en-US" sz="2300" b="1" dirty="0">
                <a:solidFill>
                  <a:srgbClr val="FFFFFF"/>
                </a:solidFill>
                <a:latin typeface="Arial Narrow"/>
                <a:cs typeface="Arial Narrow"/>
              </a:rPr>
              <a:t>Financial Assessment Applies </a:t>
            </a:r>
          </a:p>
          <a:p>
            <a:pPr algn="ctr">
              <a:buFont typeface="Wingdings" pitchFamily="2" charset="2"/>
              <a:buNone/>
            </a:pPr>
            <a:r>
              <a:rPr lang="en-US" sz="2300" b="1" dirty="0">
                <a:solidFill>
                  <a:srgbClr val="FFFFFF"/>
                </a:solidFill>
                <a:latin typeface="Arial Narrow"/>
                <a:cs typeface="Arial Narrow"/>
              </a:rPr>
              <a:t>to the Purchase Program</a:t>
            </a:r>
            <a:endParaRPr lang="en-US" sz="2300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pic>
        <p:nvPicPr>
          <p:cNvPr id="8" name="Picture 7" descr="ULC final logo_horz_whit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8649" y="5338183"/>
            <a:ext cx="3179369" cy="68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71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413" y="788565"/>
            <a:ext cx="6828638" cy="571092"/>
          </a:xfrm>
        </p:spPr>
        <p:txBody>
          <a:bodyPr/>
          <a:lstStyle/>
          <a:p>
            <a:r>
              <a:rPr lang="en-US" sz="2800" b="1" dirty="0">
                <a:latin typeface="Arial"/>
                <a:cs typeface="Arial"/>
              </a:rPr>
              <a:t>REVERSE MORTGAGE  </a:t>
            </a:r>
            <a:r>
              <a:rPr lang="en-US" sz="2800" b="1" dirty="0" smtClean="0">
                <a:latin typeface="Arial"/>
                <a:cs typeface="Arial"/>
              </a:rPr>
              <a:t> </a:t>
            </a:r>
            <a:r>
              <a:rPr lang="en-US" sz="2800" i="1" dirty="0" smtClean="0">
                <a:latin typeface="Arial"/>
                <a:cs typeface="Arial"/>
              </a:rPr>
              <a:t>What </a:t>
            </a:r>
            <a:r>
              <a:rPr lang="en-US" sz="2800" i="1" dirty="0">
                <a:latin typeface="Arial"/>
                <a:cs typeface="Arial"/>
              </a:rPr>
              <a:t>is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6691" y="1751837"/>
            <a:ext cx="7765334" cy="388260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1900" dirty="0">
                <a:latin typeface="Arial Narrow"/>
                <a:cs typeface="Arial Narrow"/>
              </a:rPr>
              <a:t>Loan for Homeowners 62+ </a:t>
            </a:r>
          </a:p>
          <a:p>
            <a:pPr>
              <a:lnSpc>
                <a:spcPct val="80000"/>
              </a:lnSpc>
            </a:pPr>
            <a:r>
              <a:rPr lang="en-US" sz="1900" dirty="0">
                <a:latin typeface="Arial Narrow"/>
                <a:cs typeface="Arial Narrow"/>
              </a:rPr>
              <a:t>Convert portion of home equity into tax free income. </a:t>
            </a:r>
          </a:p>
          <a:p>
            <a:pPr>
              <a:lnSpc>
                <a:spcPct val="80000"/>
              </a:lnSpc>
            </a:pPr>
            <a:r>
              <a:rPr lang="en-US" sz="1900" dirty="0">
                <a:latin typeface="Arial Narrow"/>
                <a:cs typeface="Arial Narrow"/>
              </a:rPr>
              <a:t>No need to </a:t>
            </a:r>
          </a:p>
          <a:p>
            <a:pPr lvl="1">
              <a:lnSpc>
                <a:spcPct val="80000"/>
              </a:lnSpc>
            </a:pPr>
            <a:r>
              <a:rPr lang="en-US" sz="1700" dirty="0">
                <a:latin typeface="Arial Narrow"/>
                <a:cs typeface="Arial Narrow"/>
              </a:rPr>
              <a:t>Give up title</a:t>
            </a:r>
          </a:p>
          <a:p>
            <a:pPr lvl="1">
              <a:lnSpc>
                <a:spcPct val="80000"/>
              </a:lnSpc>
            </a:pPr>
            <a:r>
              <a:rPr lang="en-US" sz="1700" dirty="0">
                <a:latin typeface="Arial Narrow"/>
                <a:cs typeface="Arial Narrow"/>
              </a:rPr>
              <a:t>Make Mortgage payments</a:t>
            </a:r>
          </a:p>
          <a:p>
            <a:pPr>
              <a:lnSpc>
                <a:spcPct val="80000"/>
              </a:lnSpc>
            </a:pPr>
            <a:r>
              <a:rPr lang="en-US" sz="1900" dirty="0">
                <a:latin typeface="Arial Narrow"/>
                <a:cs typeface="Arial Narrow"/>
              </a:rPr>
              <a:t>Provides additional financial security to fully enjoy retirement years. </a:t>
            </a:r>
          </a:p>
        </p:txBody>
      </p:sp>
      <p:pic>
        <p:nvPicPr>
          <p:cNvPr id="4" name="Picture 3" descr="ULC final logo_horz_whit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8649" y="5338183"/>
            <a:ext cx="3179369" cy="6884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0960" y="4376909"/>
            <a:ext cx="2533650" cy="1649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692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013" y="229766"/>
            <a:ext cx="8832358" cy="667856"/>
          </a:xfrm>
        </p:spPr>
        <p:txBody>
          <a:bodyPr/>
          <a:lstStyle/>
          <a:p>
            <a:pPr algn="ctr"/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REVERSE 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MORTGAGE FOR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PURCHASE EXAMPLES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95931" y="1220799"/>
            <a:ext cx="8126328" cy="4766795"/>
          </a:xfrm>
          <a:prstGeom prst="rect">
            <a:avLst/>
          </a:prstGeom>
        </p:spPr>
        <p:txBody>
          <a:bodyPr wrap="square" lIns="86210" tIns="43105" rIns="86210" bIns="43105">
            <a:spAutoFit/>
          </a:bodyPr>
          <a:lstStyle/>
          <a:p>
            <a:pPr>
              <a:lnSpc>
                <a:spcPct val="90000"/>
              </a:lnSpc>
            </a:pPr>
            <a:r>
              <a:rPr lang="en-US" sz="1900" b="1" dirty="0">
                <a:solidFill>
                  <a:srgbClr val="FFFFFF"/>
                </a:solidFill>
                <a:latin typeface="Arial Narrow"/>
                <a:cs typeface="Arial Narrow"/>
              </a:rPr>
              <a:t>JO’S EXAMPLE:</a:t>
            </a:r>
          </a:p>
          <a:p>
            <a:pPr>
              <a:lnSpc>
                <a:spcPct val="90000"/>
              </a:lnSpc>
            </a:pPr>
            <a:endParaRPr lang="en-US" sz="1900" dirty="0">
              <a:solidFill>
                <a:srgbClr val="FFFFFF"/>
              </a:solidFill>
              <a:latin typeface="Arial Narrow"/>
              <a:cs typeface="Arial Narrow"/>
            </a:endParaRPr>
          </a:p>
          <a:p>
            <a:pPr>
              <a:lnSpc>
                <a:spcPct val="90000"/>
              </a:lnSpc>
            </a:pPr>
            <a:r>
              <a:rPr lang="en-US" sz="1900" dirty="0">
                <a:solidFill>
                  <a:srgbClr val="FFFFFF"/>
                </a:solidFill>
                <a:latin typeface="Arial Narrow"/>
                <a:cs typeface="Arial Narrow"/>
              </a:rPr>
              <a:t>She is 68 years old she netted $191,000 out of previous home.</a:t>
            </a:r>
          </a:p>
          <a:p>
            <a:pPr>
              <a:lnSpc>
                <a:spcPct val="90000"/>
              </a:lnSpc>
            </a:pPr>
            <a:r>
              <a:rPr lang="en-US" sz="1900" dirty="0">
                <a:solidFill>
                  <a:srgbClr val="FFFFFF"/>
                </a:solidFill>
                <a:latin typeface="Arial Narrow"/>
                <a:cs typeface="Arial Narrow"/>
              </a:rPr>
              <a:t>Interest rate 5.56% on Fixed Rate RM</a:t>
            </a:r>
          </a:p>
          <a:p>
            <a:pPr>
              <a:lnSpc>
                <a:spcPct val="90000"/>
              </a:lnSpc>
            </a:pPr>
            <a:endParaRPr lang="en-US" sz="1900" dirty="0">
              <a:solidFill>
                <a:srgbClr val="FFFFFF"/>
              </a:solidFill>
              <a:latin typeface="Arial Narrow"/>
              <a:cs typeface="Arial Narrow"/>
            </a:endParaRPr>
          </a:p>
          <a:p>
            <a:pPr>
              <a:lnSpc>
                <a:spcPct val="90000"/>
              </a:lnSpc>
            </a:pPr>
            <a:r>
              <a:rPr lang="en-US" sz="1900" dirty="0">
                <a:solidFill>
                  <a:srgbClr val="FFFFFF"/>
                </a:solidFill>
                <a:latin typeface="Arial Narrow"/>
                <a:cs typeface="Arial Narrow"/>
              </a:rPr>
              <a:t>New Town home 		                     $272,373*</a:t>
            </a:r>
          </a:p>
          <a:p>
            <a:pPr>
              <a:lnSpc>
                <a:spcPct val="90000"/>
              </a:lnSpc>
            </a:pPr>
            <a:r>
              <a:rPr lang="en-US" sz="1900" dirty="0">
                <a:solidFill>
                  <a:srgbClr val="FFFFFF"/>
                </a:solidFill>
                <a:latin typeface="Arial Narrow"/>
                <a:cs typeface="Arial Narrow"/>
              </a:rPr>
              <a:t>Cash from sale of previous home        </a:t>
            </a:r>
            <a:r>
              <a:rPr lang="en-US" sz="1900" u="sng" dirty="0">
                <a:solidFill>
                  <a:srgbClr val="FFFFFF"/>
                </a:solidFill>
                <a:latin typeface="Arial Narrow"/>
                <a:cs typeface="Arial Narrow"/>
              </a:rPr>
              <a:t>$191,000</a:t>
            </a:r>
          </a:p>
          <a:p>
            <a:pPr>
              <a:lnSpc>
                <a:spcPct val="90000"/>
              </a:lnSpc>
            </a:pPr>
            <a:r>
              <a:rPr lang="en-US" sz="1900" dirty="0">
                <a:solidFill>
                  <a:srgbClr val="FFFFFF"/>
                </a:solidFill>
                <a:latin typeface="Arial Narrow"/>
                <a:cs typeface="Arial Narrow"/>
              </a:rPr>
              <a:t>Needed to close  	                             $  81,373 </a:t>
            </a:r>
          </a:p>
          <a:p>
            <a:pPr>
              <a:lnSpc>
                <a:spcPct val="90000"/>
              </a:lnSpc>
            </a:pPr>
            <a:endParaRPr lang="en-US" sz="1900" dirty="0">
              <a:solidFill>
                <a:srgbClr val="FFFFFF"/>
              </a:solidFill>
              <a:latin typeface="Arial Narrow"/>
              <a:cs typeface="Arial Narrow"/>
            </a:endParaRPr>
          </a:p>
          <a:p>
            <a:pPr>
              <a:lnSpc>
                <a:spcPct val="90000"/>
              </a:lnSpc>
            </a:pPr>
            <a:r>
              <a:rPr lang="en-US" sz="1900" dirty="0">
                <a:solidFill>
                  <a:srgbClr val="FFFFFF"/>
                </a:solidFill>
                <a:latin typeface="Arial Narrow"/>
                <a:cs typeface="Arial Narrow"/>
              </a:rPr>
              <a:t>Qualifies for $166,000 on her Reverse Mortgage so she has $81,373 for closing; $84,627 to her and no monthly payments.  (Cash at closing can be from sale of previous home, investments, gift, cannot be borrowed).</a:t>
            </a:r>
          </a:p>
          <a:p>
            <a:pPr>
              <a:lnSpc>
                <a:spcPct val="90000"/>
              </a:lnSpc>
            </a:pPr>
            <a:endParaRPr lang="en-US" sz="1900" dirty="0">
              <a:solidFill>
                <a:srgbClr val="FFFFFF"/>
              </a:solidFill>
              <a:latin typeface="Arial Narrow"/>
              <a:cs typeface="Arial Narrow"/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  <a:latin typeface="Arial Narrow"/>
                <a:cs typeface="Arial Narrow"/>
              </a:rPr>
              <a:t>   *For purchase mortgages only, the maximum claim amount will be the least of the appraised value; sales price; FHA mortgage limit. These figures included her MIP, Closing Costs and Origination </a:t>
            </a:r>
            <a:r>
              <a:rPr lang="en-US" dirty="0" smtClean="0">
                <a:solidFill>
                  <a:srgbClr val="FFFFFF"/>
                </a:solidFill>
                <a:latin typeface="Arial Narrow"/>
                <a:cs typeface="Arial Narrow"/>
              </a:rPr>
              <a:t>fees</a:t>
            </a:r>
            <a:r>
              <a:rPr lang="en-US" sz="1900" dirty="0" smtClean="0">
                <a:solidFill>
                  <a:srgbClr val="FFFFFF"/>
                </a:solidFill>
                <a:latin typeface="Arial Narrow"/>
                <a:cs typeface="Arial Narrow"/>
              </a:rPr>
              <a:t>.  </a:t>
            </a:r>
            <a:endParaRPr lang="en-US" sz="1900" dirty="0">
              <a:solidFill>
                <a:srgbClr val="FFFFFF"/>
              </a:solidFill>
              <a:latin typeface="Arial Narrow"/>
              <a:cs typeface="Arial Narrow"/>
            </a:endParaRPr>
          </a:p>
          <a:p>
            <a:pPr>
              <a:lnSpc>
                <a:spcPct val="80000"/>
              </a:lnSpc>
            </a:pPr>
            <a:r>
              <a:rPr lang="en-US" sz="1300" b="1" dirty="0">
                <a:solidFill>
                  <a:srgbClr val="FFFFFF"/>
                </a:solidFill>
              </a:rPr>
              <a:t>   </a:t>
            </a:r>
          </a:p>
          <a:p>
            <a:pPr>
              <a:buFont typeface="Wingdings" pitchFamily="2" charset="2"/>
              <a:buNone/>
            </a:pPr>
            <a:r>
              <a:rPr lang="en-US" sz="1300" b="1" u="sng" dirty="0">
                <a:solidFill>
                  <a:srgbClr val="FFFFFF"/>
                </a:solidFill>
              </a:rPr>
              <a:t>   </a:t>
            </a:r>
          </a:p>
          <a:p>
            <a:pPr>
              <a:buFont typeface="Wingdings" pitchFamily="2" charset="2"/>
              <a:buNone/>
            </a:pPr>
            <a:r>
              <a:rPr lang="en-US" sz="1300" dirty="0">
                <a:solidFill>
                  <a:srgbClr val="FFFFFF"/>
                </a:solidFill>
              </a:rPr>
              <a:t>   </a:t>
            </a:r>
          </a:p>
          <a:p>
            <a:pPr>
              <a:buFont typeface="Wingdings" pitchFamily="2" charset="2"/>
              <a:buNone/>
            </a:pPr>
            <a:r>
              <a:rPr lang="en-US" sz="1300" dirty="0">
                <a:solidFill>
                  <a:srgbClr val="FFFFFF"/>
                </a:solidFill>
              </a:rPr>
              <a:t>             </a:t>
            </a:r>
          </a:p>
        </p:txBody>
      </p:sp>
      <p:pic>
        <p:nvPicPr>
          <p:cNvPr id="8" name="Picture 7" descr="ULC final logo_horz_whit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8649" y="5338183"/>
            <a:ext cx="3179369" cy="68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2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899" y="746620"/>
            <a:ext cx="8983360" cy="465421"/>
          </a:xfrm>
        </p:spPr>
        <p:txBody>
          <a:bodyPr/>
          <a:lstStyle/>
          <a:p>
            <a:pPr algn="ctr"/>
            <a:r>
              <a:rPr lang="en-US" sz="2600" b="1" dirty="0">
                <a:latin typeface="Arial"/>
                <a:cs typeface="Arial"/>
              </a:rPr>
              <a:t>REVERSE </a:t>
            </a:r>
            <a:r>
              <a:rPr lang="en-US" sz="2600" b="1" dirty="0" smtClean="0">
                <a:latin typeface="Arial"/>
                <a:cs typeface="Arial"/>
              </a:rPr>
              <a:t>MORTGAGE FOR PURCHASE EXAMPLES</a:t>
            </a:r>
            <a:endParaRPr lang="en-US" sz="2600" dirty="0"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8087" y="1338760"/>
            <a:ext cx="8126328" cy="3872704"/>
          </a:xfrm>
          <a:prstGeom prst="rect">
            <a:avLst/>
          </a:prstGeom>
        </p:spPr>
        <p:txBody>
          <a:bodyPr wrap="square" lIns="86210" tIns="43105" rIns="86210" bIns="43105">
            <a:spAutoFit/>
          </a:bodyPr>
          <a:lstStyle/>
          <a:p>
            <a:r>
              <a:rPr lang="en-US" sz="2300" dirty="0">
                <a:solidFill>
                  <a:srgbClr val="FFFFFF"/>
                </a:solidFill>
                <a:latin typeface="Arial Narrow"/>
                <a:cs typeface="Arial Narrow"/>
              </a:rPr>
              <a:t>Pam’s example:</a:t>
            </a:r>
          </a:p>
          <a:p>
            <a:r>
              <a:rPr lang="en-US" sz="2300" dirty="0">
                <a:solidFill>
                  <a:srgbClr val="FFFFFF"/>
                </a:solidFill>
                <a:latin typeface="Arial Narrow"/>
                <a:cs typeface="Arial Narrow"/>
              </a:rPr>
              <a:t>She is 62 years old has $500,000 cash in bank</a:t>
            </a:r>
          </a:p>
          <a:p>
            <a:r>
              <a:rPr lang="en-US" sz="2300" dirty="0">
                <a:solidFill>
                  <a:srgbClr val="FFFFFF"/>
                </a:solidFill>
                <a:latin typeface="Arial Narrow"/>
                <a:cs typeface="Arial Narrow"/>
              </a:rPr>
              <a:t>Fixed interest rate of 5.56%</a:t>
            </a:r>
          </a:p>
          <a:p>
            <a:endParaRPr lang="en-US" sz="2300" dirty="0">
              <a:solidFill>
                <a:srgbClr val="FFFFFF"/>
              </a:solidFill>
              <a:latin typeface="Arial Narrow"/>
              <a:cs typeface="Arial Narrow"/>
            </a:endParaRPr>
          </a:p>
          <a:p>
            <a:r>
              <a:rPr lang="en-US" sz="2300" dirty="0">
                <a:solidFill>
                  <a:srgbClr val="FFFFFF"/>
                </a:solidFill>
                <a:latin typeface="Arial Narrow"/>
                <a:cs typeface="Arial Narrow"/>
              </a:rPr>
              <a:t>New Patio Home		 	$225,000  </a:t>
            </a:r>
          </a:p>
          <a:p>
            <a:r>
              <a:rPr lang="en-US" sz="2300" dirty="0">
                <a:solidFill>
                  <a:srgbClr val="FFFFFF"/>
                </a:solidFill>
                <a:latin typeface="Arial Narrow"/>
                <a:cs typeface="Arial Narrow"/>
              </a:rPr>
              <a:t>New Loan – RM 		 	</a:t>
            </a:r>
            <a:r>
              <a:rPr lang="en-US" sz="2300" u="sng" dirty="0">
                <a:solidFill>
                  <a:srgbClr val="FFFFFF"/>
                </a:solidFill>
                <a:latin typeface="Arial Narrow"/>
                <a:cs typeface="Arial Narrow"/>
              </a:rPr>
              <a:t>$126,000</a:t>
            </a:r>
          </a:p>
          <a:p>
            <a:r>
              <a:rPr lang="en-US" sz="2300" dirty="0">
                <a:solidFill>
                  <a:srgbClr val="FFFFFF"/>
                </a:solidFill>
                <a:latin typeface="Arial Narrow"/>
                <a:cs typeface="Arial Narrow"/>
              </a:rPr>
              <a:t>Cash needed to close		$  99,000</a:t>
            </a:r>
          </a:p>
          <a:p>
            <a:endParaRPr lang="en-US" sz="2300" dirty="0">
              <a:solidFill>
                <a:srgbClr val="FFFFFF"/>
              </a:solidFill>
              <a:latin typeface="Arial Narrow"/>
              <a:cs typeface="Arial Narrow"/>
            </a:endParaRPr>
          </a:p>
          <a:p>
            <a:r>
              <a:rPr lang="en-US" sz="2300" i="1" dirty="0">
                <a:solidFill>
                  <a:srgbClr val="FFFFFF"/>
                </a:solidFill>
                <a:latin typeface="Arial Narrow"/>
                <a:cs typeface="Arial Narrow"/>
              </a:rPr>
              <a:t>Figures may change with interest rate changes</a:t>
            </a:r>
          </a:p>
          <a:p>
            <a:pPr>
              <a:buFont typeface="Wingdings" pitchFamily="2" charset="2"/>
              <a:buNone/>
            </a:pPr>
            <a:r>
              <a:rPr lang="en-US" sz="1300" b="1" u="sng" dirty="0">
                <a:solidFill>
                  <a:srgbClr val="FFFFFF"/>
                </a:solidFill>
              </a:rPr>
              <a:t>    </a:t>
            </a:r>
          </a:p>
          <a:p>
            <a:pPr>
              <a:buFont typeface="Wingdings" pitchFamily="2" charset="2"/>
              <a:buNone/>
            </a:pPr>
            <a:r>
              <a:rPr lang="en-US" sz="1300" dirty="0">
                <a:solidFill>
                  <a:srgbClr val="FFFFFF"/>
                </a:solidFill>
              </a:rPr>
              <a:t>   </a:t>
            </a:r>
          </a:p>
          <a:p>
            <a:pPr>
              <a:buFont typeface="Wingdings" pitchFamily="2" charset="2"/>
              <a:buNone/>
            </a:pPr>
            <a:r>
              <a:rPr lang="en-US" sz="1300" dirty="0">
                <a:solidFill>
                  <a:srgbClr val="FFFFFF"/>
                </a:solidFill>
              </a:rPr>
              <a:t>             </a:t>
            </a:r>
          </a:p>
        </p:txBody>
      </p:sp>
      <p:pic>
        <p:nvPicPr>
          <p:cNvPr id="8" name="Picture 7" descr="ULC final logo_horz_whit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8649" y="5338183"/>
            <a:ext cx="3179369" cy="68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71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3650" y="370242"/>
            <a:ext cx="8356520" cy="974762"/>
          </a:xfrm>
        </p:spPr>
        <p:txBody>
          <a:bodyPr/>
          <a:lstStyle/>
          <a:p>
            <a:r>
              <a:rPr lang="en-US" sz="2800" b="1" dirty="0">
                <a:latin typeface="Arial"/>
                <a:cs typeface="Arial"/>
              </a:rPr>
              <a:t>REVERSE MORTGAGE DIFFERENCE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6692" y="1376186"/>
            <a:ext cx="6900335" cy="3882608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 Narrow"/>
                <a:cs typeface="Arial Narrow"/>
              </a:rPr>
              <a:t>No monthly payments. </a:t>
            </a:r>
            <a:endParaRPr lang="en-US" dirty="0">
              <a:latin typeface="Arial Narrow"/>
              <a:cs typeface="Arial Narrow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 Narrow"/>
                <a:cs typeface="Arial Narrow"/>
              </a:rPr>
              <a:t>Use the money however the borrower(s) desire.</a:t>
            </a:r>
            <a:endParaRPr lang="en-US" dirty="0">
              <a:latin typeface="Arial Narrow"/>
              <a:cs typeface="Arial Narrow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 Narrow"/>
                <a:cs typeface="Arial Narrow"/>
              </a:rPr>
              <a:t>Loan must be repaid when borrower(s):</a:t>
            </a:r>
            <a:endParaRPr lang="en-US" dirty="0">
              <a:latin typeface="Arial Narrow"/>
              <a:cs typeface="Arial Narrow"/>
            </a:endParaRPr>
          </a:p>
          <a:p>
            <a:pPr lvl="1">
              <a:lnSpc>
                <a:spcPct val="80000"/>
              </a:lnSpc>
            </a:pPr>
            <a:r>
              <a:rPr lang="en-US" sz="2100" dirty="0">
                <a:latin typeface="Arial Narrow"/>
                <a:cs typeface="Arial Narrow"/>
              </a:rPr>
              <a:t>Move </a:t>
            </a:r>
          </a:p>
          <a:p>
            <a:pPr lvl="1">
              <a:lnSpc>
                <a:spcPct val="80000"/>
              </a:lnSpc>
            </a:pPr>
            <a:r>
              <a:rPr lang="en-US" sz="2100" dirty="0">
                <a:latin typeface="Arial Narrow"/>
                <a:cs typeface="Arial Narrow"/>
              </a:rPr>
              <a:t>Sell</a:t>
            </a:r>
          </a:p>
          <a:p>
            <a:pPr lvl="1">
              <a:lnSpc>
                <a:spcPct val="80000"/>
              </a:lnSpc>
            </a:pPr>
            <a:r>
              <a:rPr lang="en-US" sz="2100" dirty="0">
                <a:latin typeface="Arial Narrow"/>
                <a:cs typeface="Arial Narrow"/>
              </a:rPr>
              <a:t>Refinance </a:t>
            </a:r>
          </a:p>
          <a:p>
            <a:pPr lvl="1">
              <a:lnSpc>
                <a:spcPct val="80000"/>
              </a:lnSpc>
            </a:pPr>
            <a:r>
              <a:rPr lang="en-US" sz="2100" dirty="0">
                <a:latin typeface="Arial Narrow"/>
                <a:cs typeface="Arial Narrow"/>
              </a:rPr>
              <a:t>Die	</a:t>
            </a:r>
            <a:r>
              <a:rPr lang="en-US" sz="2300" dirty="0"/>
              <a:t>		</a:t>
            </a:r>
            <a:endParaRPr lang="en-US" dirty="0"/>
          </a:p>
        </p:txBody>
      </p:sp>
      <p:pic>
        <p:nvPicPr>
          <p:cNvPr id="4" name="Picture 3" descr="ULC final logo_horz_whit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8649" y="5338183"/>
            <a:ext cx="3179369" cy="68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4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7410" y="730234"/>
            <a:ext cx="6434920" cy="746228"/>
          </a:xfrm>
        </p:spPr>
        <p:txBody>
          <a:bodyPr/>
          <a:lstStyle/>
          <a:p>
            <a:r>
              <a:rPr lang="en-US" sz="2800" b="1" dirty="0">
                <a:latin typeface="Arial"/>
                <a:cs typeface="Arial"/>
              </a:rPr>
              <a:t>REVERSE MORTGAGE DIFFERENCE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6692" y="1376186"/>
            <a:ext cx="6900335" cy="3882608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en-US" dirty="0">
              <a:latin typeface="Arial Narrow"/>
              <a:cs typeface="Arial Narrow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 Narrow"/>
                <a:cs typeface="Arial Narrow"/>
              </a:rPr>
              <a:t>One homeowner must be at least 62 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 Narrow"/>
                <a:cs typeface="Arial Narrow"/>
              </a:rPr>
              <a:t>Any existing mortgage has to be paid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 Narrow"/>
                <a:cs typeface="Arial Narrow"/>
              </a:rPr>
              <a:t>Attend counseling session with HUD-approved housing counselor. 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 Narrow"/>
                <a:cs typeface="Arial Narrow"/>
              </a:rPr>
              <a:t>Home must be a 1-4 family residence 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 Narrow"/>
                <a:cs typeface="Arial Narrow"/>
              </a:rPr>
              <a:t>Condo projects must be FHA approved.  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 Narrow"/>
                <a:cs typeface="Arial Narrow"/>
              </a:rPr>
              <a:t>Manufactured homes acceptable, must meet FHA guidelines. </a:t>
            </a:r>
            <a:endParaRPr lang="en-US" dirty="0">
              <a:latin typeface="Arial Narrow"/>
              <a:cs typeface="Arial Narrow"/>
            </a:endParaRPr>
          </a:p>
        </p:txBody>
      </p:sp>
      <p:pic>
        <p:nvPicPr>
          <p:cNvPr id="4" name="Picture 3" descr="ULC final logo_horz_whit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8649" y="5338183"/>
            <a:ext cx="3179369" cy="68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00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550" y="574492"/>
            <a:ext cx="7963650" cy="722305"/>
          </a:xfrm>
        </p:spPr>
        <p:txBody>
          <a:bodyPr/>
          <a:lstStyle/>
          <a:p>
            <a:r>
              <a:rPr lang="en-US" sz="2800" b="1" dirty="0">
                <a:latin typeface="Arial"/>
                <a:cs typeface="Arial"/>
              </a:rPr>
              <a:t>REVERSE </a:t>
            </a:r>
            <a:r>
              <a:rPr lang="en-US" sz="2800" b="1" dirty="0" smtClean="0">
                <a:latin typeface="Arial"/>
                <a:cs typeface="Arial"/>
              </a:rPr>
              <a:t>MORTGAGE PROGRAM </a:t>
            </a:r>
            <a:r>
              <a:rPr lang="en-US" sz="2800" b="1" dirty="0">
                <a:latin typeface="Arial"/>
                <a:cs typeface="Arial"/>
              </a:rPr>
              <a:t>CHANGES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6692" y="1376186"/>
            <a:ext cx="6900335" cy="388260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sz="2600" dirty="0"/>
          </a:p>
          <a:p>
            <a:r>
              <a:rPr lang="en-US" sz="2900" dirty="0">
                <a:latin typeface="Arial Narrow"/>
                <a:cs typeface="Arial Narrow"/>
              </a:rPr>
              <a:t>Non-borrowing Spouse – Spouse that is not 62 may still be able to remain in the home even if borrowing spouse dies, although they would not be a party to the loan.  They would not have access to any remaining reverse mortgage funds if borrower dies.</a:t>
            </a:r>
          </a:p>
          <a:p>
            <a:r>
              <a:rPr lang="en-US" sz="2900" dirty="0">
                <a:latin typeface="Arial Narrow"/>
                <a:cs typeface="Arial Narrow"/>
              </a:rPr>
              <a:t>Financial Assessment – Residual income and credit qualifying to prove willingness and capacity to pay taxes, insurance and debts in a timely manner.</a:t>
            </a:r>
          </a:p>
          <a:p>
            <a:r>
              <a:rPr lang="en-US" sz="2900" dirty="0">
                <a:latin typeface="Arial Narrow"/>
                <a:cs typeface="Arial Narrow"/>
              </a:rPr>
              <a:t>Life Expectancy Set Aside for taxes and insurance (LESA) – if there are credit issues or lack of residual income, a LESA may be required.</a:t>
            </a:r>
          </a:p>
          <a:p>
            <a:r>
              <a:rPr lang="en-US" sz="2900" dirty="0">
                <a:latin typeface="Arial Narrow"/>
                <a:cs typeface="Arial Narrow"/>
              </a:rPr>
              <a:t>Customers must provide proof of information used for loan qualification. </a:t>
            </a:r>
          </a:p>
        </p:txBody>
      </p:sp>
      <p:pic>
        <p:nvPicPr>
          <p:cNvPr id="4" name="Picture 3" descr="ULC final logo_horz_whit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8649" y="5338183"/>
            <a:ext cx="3179369" cy="68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65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867" y="543537"/>
            <a:ext cx="7942438" cy="1028700"/>
          </a:xfrm>
        </p:spPr>
        <p:txBody>
          <a:bodyPr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REVERSE MORTGAGE </a:t>
            </a: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LOAN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9821" y="2363770"/>
            <a:ext cx="6900335" cy="2644457"/>
          </a:xfrm>
        </p:spPr>
        <p:txBody>
          <a:bodyPr>
            <a:normAutofit/>
          </a:bodyPr>
          <a:lstStyle/>
          <a:p>
            <a:pPr marL="487923" lvl="2" indent="-272398">
              <a:buClr>
                <a:schemeClr val="tx2"/>
              </a:buClr>
              <a:buNone/>
            </a:pPr>
            <a:r>
              <a:rPr lang="en-US" sz="2100" dirty="0">
                <a:solidFill>
                  <a:srgbClr val="FFFFFF"/>
                </a:solidFill>
                <a:latin typeface="Arial Narrow"/>
                <a:cs typeface="Arial Narrow"/>
              </a:rPr>
              <a:t>Determined by:</a:t>
            </a:r>
          </a:p>
          <a:p>
            <a:pPr marL="538810" lvl="2" indent="-323286">
              <a:buClr>
                <a:schemeClr val="tx2"/>
              </a:buClr>
            </a:pPr>
            <a:r>
              <a:rPr lang="en-US" sz="2100" dirty="0">
                <a:solidFill>
                  <a:srgbClr val="FFFFFF"/>
                </a:solidFill>
                <a:latin typeface="Arial Narrow"/>
                <a:cs typeface="Arial Narrow"/>
              </a:rPr>
              <a:t>Appraised value of home or FHA limit, (whichever is less)</a:t>
            </a:r>
          </a:p>
          <a:p>
            <a:pPr marL="538810" lvl="2" indent="-323286">
              <a:buClr>
                <a:schemeClr val="tx2"/>
              </a:buClr>
            </a:pPr>
            <a:r>
              <a:rPr lang="en-US" sz="2100" dirty="0">
                <a:solidFill>
                  <a:srgbClr val="FFFFFF"/>
                </a:solidFill>
                <a:latin typeface="Arial Narrow"/>
                <a:cs typeface="Arial Narrow"/>
              </a:rPr>
              <a:t>Borrower(s) age</a:t>
            </a:r>
          </a:p>
          <a:p>
            <a:pPr marL="538810" lvl="2" indent="-323286">
              <a:buClr>
                <a:schemeClr val="tx2"/>
              </a:buClr>
            </a:pPr>
            <a:r>
              <a:rPr lang="en-US" sz="2100" dirty="0">
                <a:solidFill>
                  <a:srgbClr val="FFFFFF"/>
                </a:solidFill>
                <a:latin typeface="Arial Narrow"/>
                <a:cs typeface="Arial Narrow"/>
              </a:rPr>
              <a:t>Current interest rate</a:t>
            </a:r>
          </a:p>
          <a:p>
            <a:pPr marL="538810" lvl="2" indent="-323286">
              <a:buClr>
                <a:schemeClr val="tx2"/>
              </a:buClr>
            </a:pPr>
            <a:r>
              <a:rPr lang="en-US" sz="2100" dirty="0">
                <a:solidFill>
                  <a:srgbClr val="FFFFFF"/>
                </a:solidFill>
                <a:latin typeface="Arial Narrow"/>
                <a:cs typeface="Arial Narrow"/>
              </a:rPr>
              <a:t>Typically, the older the borrower(s) the more money available (calculations based on a younger person). </a:t>
            </a:r>
          </a:p>
        </p:txBody>
      </p:sp>
      <p:pic>
        <p:nvPicPr>
          <p:cNvPr id="4" name="Picture 3" descr="ULC final logo_horz_whit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8649" y="5338183"/>
            <a:ext cx="3179369" cy="68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99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100" y="635000"/>
            <a:ext cx="9144000" cy="650336"/>
          </a:xfrm>
        </p:spPr>
        <p:txBody>
          <a:bodyPr/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REVERSE MORTGAGE </a:t>
            </a:r>
            <a:r>
              <a:rPr lang="en-US" sz="2800" b="1" dirty="0" smtClean="0">
                <a:latin typeface="Arial"/>
                <a:cs typeface="Arial"/>
              </a:rPr>
              <a:t>LOAN </a:t>
            </a:r>
            <a:r>
              <a:rPr lang="en-US" sz="2800" b="1" dirty="0">
                <a:latin typeface="Arial"/>
                <a:cs typeface="Arial"/>
              </a:rPr>
              <a:t>PAYMENT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6690" y="1481712"/>
            <a:ext cx="5436790" cy="4741289"/>
          </a:xfrm>
        </p:spPr>
        <p:txBody>
          <a:bodyPr>
            <a:normAutofit/>
          </a:bodyPr>
          <a:lstStyle/>
          <a:p>
            <a:r>
              <a:rPr lang="en-US" sz="1900" dirty="0">
                <a:latin typeface="Arial Narrow"/>
                <a:cs typeface="Arial Narrow"/>
              </a:rPr>
              <a:t>Borrower(s) design the plan. </a:t>
            </a:r>
          </a:p>
          <a:p>
            <a:r>
              <a:rPr lang="en-US" sz="1900" dirty="0">
                <a:latin typeface="Arial Narrow"/>
                <a:cs typeface="Arial Narrow"/>
              </a:rPr>
              <a:t>Tenure- Monthly payments as long as borrower(s) live in the home. </a:t>
            </a:r>
          </a:p>
          <a:p>
            <a:r>
              <a:rPr lang="en-US" sz="1900" dirty="0">
                <a:latin typeface="Arial Narrow"/>
                <a:cs typeface="Arial Narrow"/>
              </a:rPr>
              <a:t>Term-payments for set amount of time</a:t>
            </a:r>
            <a:r>
              <a:rPr lang="en-US" dirty="0" smtClean="0">
                <a:latin typeface="Arial Narrow"/>
                <a:cs typeface="Arial Narrow"/>
              </a:rPr>
              <a:t> </a:t>
            </a:r>
          </a:p>
          <a:p>
            <a:r>
              <a:rPr lang="en-US" sz="1900" dirty="0">
                <a:latin typeface="Arial Narrow"/>
                <a:cs typeface="Arial Narrow"/>
              </a:rPr>
              <a:t>Line of credit- as requested. </a:t>
            </a:r>
          </a:p>
          <a:p>
            <a:r>
              <a:rPr lang="en-US" sz="1900" dirty="0">
                <a:latin typeface="Arial Narrow"/>
                <a:cs typeface="Arial Narrow"/>
              </a:rPr>
              <a:t> Lump sum </a:t>
            </a:r>
          </a:p>
          <a:p>
            <a:r>
              <a:rPr lang="en-US" sz="1900" dirty="0">
                <a:latin typeface="Arial Narrow"/>
                <a:cs typeface="Arial Narrow"/>
              </a:rPr>
              <a:t>Combination</a:t>
            </a:r>
          </a:p>
          <a:p>
            <a:r>
              <a:rPr lang="en-US" sz="1900" dirty="0">
                <a:latin typeface="Arial Narrow"/>
                <a:cs typeface="Arial Narrow"/>
              </a:rPr>
              <a:t>Options can be changed at any time for $20</a:t>
            </a:r>
            <a:r>
              <a:rPr lang="en-US" sz="1900" dirty="0"/>
              <a:t>. </a:t>
            </a:r>
          </a:p>
        </p:txBody>
      </p:sp>
      <p:pic>
        <p:nvPicPr>
          <p:cNvPr id="4" name="Picture 3" descr="ULC final logo_horz_whit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8649" y="5338183"/>
            <a:ext cx="3179369" cy="6884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7754" y="1612053"/>
            <a:ext cx="2169725" cy="3193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018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821" y="660400"/>
            <a:ext cx="7942438" cy="821312"/>
          </a:xfrm>
        </p:spPr>
        <p:txBody>
          <a:bodyPr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REVERSE MORTGAGE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FEES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6692" y="1481712"/>
            <a:ext cx="6900335" cy="377708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en-US" dirty="0" smtClean="0">
              <a:latin typeface="Arial Narrow"/>
              <a:cs typeface="Arial Narrow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 Narrow"/>
                <a:cs typeface="Arial Narrow"/>
              </a:rPr>
              <a:t>An itemized estimate of closing costs will be provided. </a:t>
            </a:r>
            <a:endParaRPr lang="en-US" dirty="0">
              <a:latin typeface="Arial Narrow"/>
              <a:cs typeface="Arial Narrow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 Narrow"/>
                <a:cs typeface="Arial Narrow"/>
              </a:rPr>
              <a:t>All loan cost can be financed. </a:t>
            </a:r>
          </a:p>
          <a:p>
            <a:pPr lvl="1">
              <a:lnSpc>
                <a:spcPct val="90000"/>
              </a:lnSpc>
            </a:pPr>
            <a:r>
              <a:rPr lang="en-US" sz="2100" dirty="0">
                <a:latin typeface="Arial Narrow"/>
                <a:cs typeface="Arial Narrow"/>
              </a:rPr>
              <a:t>Initial mortgage insurance premium: 2.5% or .50% of maximum claim amount.</a:t>
            </a:r>
          </a:p>
          <a:p>
            <a:pPr lvl="1">
              <a:lnSpc>
                <a:spcPct val="90000"/>
              </a:lnSpc>
            </a:pPr>
            <a:r>
              <a:rPr lang="en-US" sz="2100" dirty="0">
                <a:latin typeface="Arial Narrow"/>
                <a:cs typeface="Arial Narrow"/>
              </a:rPr>
              <a:t>Loan origination fee: 2% on first $200,000, 1% on value over $200,000 to max of $6,000.</a:t>
            </a:r>
          </a:p>
          <a:p>
            <a:pPr lvl="1">
              <a:lnSpc>
                <a:spcPct val="90000"/>
              </a:lnSpc>
            </a:pPr>
            <a:r>
              <a:rPr lang="en-US" sz="2100" dirty="0">
                <a:latin typeface="Arial Narrow"/>
                <a:cs typeface="Arial Narrow"/>
              </a:rPr>
              <a:t>Typical closing costs</a:t>
            </a:r>
          </a:p>
        </p:txBody>
      </p:sp>
      <p:pic>
        <p:nvPicPr>
          <p:cNvPr id="4" name="Picture 3" descr="ULC final logo_horz_whit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8649" y="5338183"/>
            <a:ext cx="3179369" cy="68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82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20700"/>
            <a:ext cx="9250759" cy="961012"/>
          </a:xfrm>
        </p:spPr>
        <p:txBody>
          <a:bodyPr/>
          <a:lstStyle/>
          <a:p>
            <a:pPr algn="ctr"/>
            <a:r>
              <a:rPr lang="en-US" sz="2800" b="1" dirty="0" smtClean="0">
                <a:latin typeface="Arial"/>
                <a:cs typeface="Arial"/>
              </a:rPr>
              <a:t> INITIAL MORTGAGE INSURANCE PREMIUM CHANGES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6692" y="1481712"/>
            <a:ext cx="6900335" cy="3777083"/>
          </a:xfrm>
        </p:spPr>
        <p:txBody>
          <a:bodyPr>
            <a:noAutofit/>
          </a:bodyPr>
          <a:lstStyle/>
          <a:p>
            <a:r>
              <a:rPr lang="en-US" sz="1900" dirty="0">
                <a:latin typeface="Arial Narrow"/>
                <a:cs typeface="Arial Narrow"/>
              </a:rPr>
              <a:t>STANDARD – </a:t>
            </a:r>
          </a:p>
          <a:p>
            <a:pPr lvl="1"/>
            <a:r>
              <a:rPr lang="en-US" dirty="0" smtClean="0">
                <a:latin typeface="Arial Narrow"/>
                <a:cs typeface="Arial Narrow"/>
              </a:rPr>
              <a:t>Higher </a:t>
            </a:r>
            <a:r>
              <a:rPr lang="en-US" dirty="0">
                <a:latin typeface="Arial Narrow"/>
                <a:cs typeface="Arial Narrow"/>
              </a:rPr>
              <a:t>initial Mortgage Insurance Premium (MIP) to </a:t>
            </a:r>
            <a:r>
              <a:rPr lang="en-US" dirty="0" smtClean="0">
                <a:latin typeface="Arial Narrow"/>
                <a:cs typeface="Arial Narrow"/>
              </a:rPr>
              <a:t>FHA</a:t>
            </a:r>
          </a:p>
          <a:p>
            <a:pPr lvl="1"/>
            <a:r>
              <a:rPr lang="en-US" dirty="0" smtClean="0">
                <a:latin typeface="Arial Narrow"/>
                <a:cs typeface="Arial Narrow"/>
              </a:rPr>
              <a:t>MIP </a:t>
            </a:r>
            <a:r>
              <a:rPr lang="en-US" dirty="0">
                <a:latin typeface="Arial Narrow"/>
                <a:cs typeface="Arial Narrow"/>
              </a:rPr>
              <a:t>2.5% of value or maximum claim </a:t>
            </a:r>
            <a:r>
              <a:rPr lang="en-US" dirty="0" smtClean="0">
                <a:latin typeface="Arial Narrow"/>
                <a:cs typeface="Arial Narrow"/>
              </a:rPr>
              <a:t>amount</a:t>
            </a:r>
            <a:endParaRPr lang="en-US" dirty="0">
              <a:latin typeface="Arial Narrow"/>
              <a:cs typeface="Arial Narrow"/>
            </a:endParaRPr>
          </a:p>
          <a:p>
            <a:r>
              <a:rPr lang="en-US" sz="1900" dirty="0">
                <a:latin typeface="Arial Narrow"/>
                <a:cs typeface="Arial Narrow"/>
              </a:rPr>
              <a:t> LOW INITIAL MORTGAGE INSURANCE PREMIUM – </a:t>
            </a:r>
          </a:p>
          <a:p>
            <a:pPr lvl="1"/>
            <a:r>
              <a:rPr lang="en-US" dirty="0" smtClean="0">
                <a:latin typeface="Arial Narrow"/>
                <a:cs typeface="Arial Narrow"/>
              </a:rPr>
              <a:t>Lower </a:t>
            </a:r>
            <a:r>
              <a:rPr lang="en-US" dirty="0">
                <a:latin typeface="Arial Narrow"/>
                <a:cs typeface="Arial Narrow"/>
              </a:rPr>
              <a:t>up front </a:t>
            </a:r>
            <a:r>
              <a:rPr lang="en-US" dirty="0" smtClean="0">
                <a:latin typeface="Arial Narrow"/>
                <a:cs typeface="Arial Narrow"/>
              </a:rPr>
              <a:t>MIP</a:t>
            </a:r>
          </a:p>
          <a:p>
            <a:pPr lvl="1"/>
            <a:r>
              <a:rPr lang="en-US" dirty="0" smtClean="0">
                <a:latin typeface="Arial Narrow"/>
                <a:cs typeface="Arial Narrow"/>
              </a:rPr>
              <a:t>MIP </a:t>
            </a:r>
            <a:r>
              <a:rPr lang="en-US" dirty="0">
                <a:latin typeface="Arial Narrow"/>
                <a:cs typeface="Arial Narrow"/>
              </a:rPr>
              <a:t>.50% of value or maximum claim </a:t>
            </a:r>
            <a:r>
              <a:rPr lang="en-US" dirty="0" smtClean="0">
                <a:latin typeface="Arial Narrow"/>
                <a:cs typeface="Arial Narrow"/>
              </a:rPr>
              <a:t>amount</a:t>
            </a:r>
            <a:endParaRPr lang="en-US" dirty="0">
              <a:latin typeface="Arial Narrow"/>
              <a:cs typeface="Arial Narrow"/>
            </a:endParaRPr>
          </a:p>
          <a:p>
            <a:pPr marL="0" indent="0">
              <a:buNone/>
            </a:pPr>
            <a:r>
              <a:rPr lang="en-US" sz="1900" dirty="0">
                <a:latin typeface="Arial Narrow"/>
                <a:cs typeface="Arial Narrow"/>
              </a:rPr>
              <a:t>If the initial loan disbursement exceeds 60% of the Principal Limit (the amount available) the IMIP will be 2.50% of the maximum claim amount, if it is less than 60%, the IMIP will be .50% of maximum claim amount.</a:t>
            </a:r>
          </a:p>
          <a:p>
            <a:pPr marL="0" indent="0">
              <a:buNone/>
            </a:pPr>
            <a:r>
              <a:rPr lang="en-US" sz="1900" dirty="0">
                <a:latin typeface="Arial Narrow"/>
                <a:cs typeface="Arial Narrow"/>
              </a:rPr>
              <a:t>“Mandatory Obligations” include costs financed, required payoffs and repairs.  The total of mandatory obligations determines IMIP.  </a:t>
            </a:r>
          </a:p>
        </p:txBody>
      </p:sp>
    </p:spTree>
    <p:extLst>
      <p:ext uri="{BB962C8B-B14F-4D97-AF65-F5344CB8AC3E}">
        <p14:creationId xmlns:p14="http://schemas.microsoft.com/office/powerpoint/2010/main" val="18507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2498</TotalTime>
  <Words>836</Words>
  <Application>Microsoft Office PowerPoint</Application>
  <PresentationFormat>Custom</PresentationFormat>
  <Paragraphs>142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Arial Black</vt:lpstr>
      <vt:lpstr>Arial Narrow</vt:lpstr>
      <vt:lpstr>Arial Narrow Bold</vt:lpstr>
      <vt:lpstr>Calibri</vt:lpstr>
      <vt:lpstr>Trebuchet MS</vt:lpstr>
      <vt:lpstr>Wingdings</vt:lpstr>
      <vt:lpstr>Wingdings 2</vt:lpstr>
      <vt:lpstr>Revolution</vt:lpstr>
      <vt:lpstr>Acrobat Document</vt:lpstr>
      <vt:lpstr>THE FHA  REVERSE MORTGAGE UPDATES FOR 2016</vt:lpstr>
      <vt:lpstr>REVERSE MORTGAGE   What is it?</vt:lpstr>
      <vt:lpstr>REVERSE MORTGAGE DIFFERENCE</vt:lpstr>
      <vt:lpstr>REVERSE MORTGAGE DIFFERENCE</vt:lpstr>
      <vt:lpstr>REVERSE MORTGAGE PROGRAM CHANGES</vt:lpstr>
      <vt:lpstr>REVERSE MORTGAGE  LOAN FACTORS</vt:lpstr>
      <vt:lpstr>REVERSE MORTGAGE LOAN PAYMENT OPTIONS</vt:lpstr>
      <vt:lpstr>REVERSE MORTGAGE FEES</vt:lpstr>
      <vt:lpstr> INITIAL MORTGAGE INSURANCE PREMIUM CHANGES</vt:lpstr>
      <vt:lpstr>REVERSE MORTGAGE SECURITY FEATURES</vt:lpstr>
      <vt:lpstr> “MUST DO’’ REVERSE MORTGAGE REQUIREMENTS</vt:lpstr>
      <vt:lpstr>REVERSE MORTGAGE REPAYMENT</vt:lpstr>
      <vt:lpstr>REVERSE MORTGAGE BENEFITS</vt:lpstr>
      <vt:lpstr>PowerPoint Presentation</vt:lpstr>
      <vt:lpstr>PowerPoint Presentation</vt:lpstr>
      <vt:lpstr>PowerPoint Presentation</vt:lpstr>
      <vt:lpstr>FHA REVERSE MORTGAGE VALUE/PAYMENT EXAMPLES MONTHLY ADJUSTABLE ASSUMPTIONS</vt:lpstr>
      <vt:lpstr>WHAT’S LEFT FOR ME OR MY ESTATE?</vt:lpstr>
      <vt:lpstr>REVERSE MORTGAGE FOR PURCHASE BEGAN JANUARY 2009</vt:lpstr>
      <vt:lpstr>REVERSE MORTGAGE FOR PURCHASE EXAMPLES</vt:lpstr>
      <vt:lpstr>REVERSE MORTGAGE FOR PURCHASE EXAMPLES</vt:lpstr>
    </vt:vector>
  </TitlesOfParts>
  <Company>Universal Lending Corp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FHA  REVERSE MORTGAGE</dc:title>
  <dc:creator>Vanessa Coates</dc:creator>
  <cp:lastModifiedBy>Catherine McHughs</cp:lastModifiedBy>
  <cp:revision>62</cp:revision>
  <cp:lastPrinted>2016-10-06T23:04:41Z</cp:lastPrinted>
  <dcterms:created xsi:type="dcterms:W3CDTF">2015-10-30T21:27:36Z</dcterms:created>
  <dcterms:modified xsi:type="dcterms:W3CDTF">2016-10-19T15:48:24Z</dcterms:modified>
</cp:coreProperties>
</file>