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711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4" r:id="rId4"/>
    <p:sldId id="271" r:id="rId5"/>
    <p:sldId id="287" r:id="rId6"/>
    <p:sldId id="288" r:id="rId7"/>
    <p:sldId id="283" r:id="rId8"/>
    <p:sldId id="273" r:id="rId9"/>
    <p:sldId id="285" r:id="rId10"/>
    <p:sldId id="289" r:id="rId11"/>
    <p:sldId id="290" r:id="rId12"/>
    <p:sldId id="270" r:id="rId13"/>
    <p:sldId id="291" r:id="rId14"/>
  </p:sldIdLst>
  <p:sldSz cx="6858000" cy="9144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A219558-8E35-4092-8800-277F097A39C4}">
          <p14:sldIdLst>
            <p14:sldId id="256"/>
            <p14:sldId id="257"/>
            <p14:sldId id="264"/>
            <p14:sldId id="271"/>
            <p14:sldId id="287"/>
            <p14:sldId id="288"/>
            <p14:sldId id="283"/>
            <p14:sldId id="273"/>
            <p14:sldId id="285"/>
            <p14:sldId id="289"/>
            <p14:sldId id="290"/>
            <p14:sldId id="270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5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91A8"/>
    <a:srgbClr val="126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60" autoAdjust="0"/>
    <p:restoredTop sz="94660"/>
  </p:normalViewPr>
  <p:slideViewPr>
    <p:cSldViewPr>
      <p:cViewPr varScale="1">
        <p:scale>
          <a:sx n="79" d="100"/>
          <a:sy n="79" d="100"/>
        </p:scale>
        <p:origin x="324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2" d="100"/>
          <a:sy n="32" d="100"/>
        </p:scale>
        <p:origin x="-1488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defTabSz="9135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 defTabSz="9135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40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defTabSz="9135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Pinnacle Consulting Group, Inc.</a:t>
            </a:r>
          </a:p>
        </p:txBody>
      </p:sp>
      <p:sp>
        <p:nvSpPr>
          <p:cNvPr id="440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 defTabSz="9135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2632FDA-22D7-4AD3-A12E-237015FB6C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206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defTabSz="9135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 defTabSz="9135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8688" y="696913"/>
            <a:ext cx="2614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06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06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defTabSz="9135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Pinnacle Consulting Group, Inc.</a:t>
            </a:r>
          </a:p>
        </p:txBody>
      </p:sp>
      <p:sp>
        <p:nvSpPr>
          <p:cNvPr id="3706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 defTabSz="9135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FFA231F-6D5D-4F6C-A50C-8E9E88BABF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9556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12813"/>
            <a:r>
              <a:rPr lang="en-US" dirty="0"/>
              <a:t>Pinnacle Consulting Group, Inc.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F8AEA74E-48E8-4E50-B806-589206ED37AB}" type="slidenum">
              <a:rPr lang="en-US" smtClean="0"/>
              <a:pPr defTabSz="912813"/>
              <a:t>1</a:t>
            </a:fld>
            <a:endParaRPr lang="en-US" dirty="0"/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12813"/>
            <a:r>
              <a:rPr lang="en-US" dirty="0"/>
              <a:t>Pinnacle Consulting Group, Inc.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97867624-A40F-4C05-A40C-9B968C4CDE43}" type="slidenum">
              <a:rPr lang="en-US" smtClean="0"/>
              <a:pPr defTabSz="912813"/>
              <a:t>2</a:t>
            </a:fld>
            <a:endParaRPr lang="en-US" dirty="0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12813"/>
            <a:r>
              <a:rPr lang="en-US" dirty="0"/>
              <a:t>Pinnacle Consulting Group, Inc.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5C1E502E-6BB9-4244-995A-6B75FC552D1F}" type="slidenum">
              <a:rPr lang="en-US" smtClean="0"/>
              <a:pPr defTabSz="912813"/>
              <a:t>3</a:t>
            </a:fld>
            <a:endParaRPr lang="en-US" dirty="0"/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12813"/>
            <a:r>
              <a:rPr lang="en-US" dirty="0"/>
              <a:t>Pinnacle Consulting Group, Inc.</a:t>
            </a:r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2E6B0F3C-E520-48DD-948F-53311A24D38F}" type="slidenum">
              <a:rPr lang="en-US" smtClean="0"/>
              <a:pPr defTabSz="912813"/>
              <a:t>5</a:t>
            </a:fld>
            <a:endParaRPr lang="en-US" dirty="0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12813"/>
            <a:r>
              <a:rPr lang="en-US" dirty="0"/>
              <a:t>Pinnacle Consulting Group, Inc.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2873C7A7-DD47-4F8D-B344-06175F0B5C4D}" type="slidenum">
              <a:rPr lang="en-US" smtClean="0"/>
              <a:pPr defTabSz="912813"/>
              <a:t>6</a:t>
            </a:fld>
            <a:endParaRPr lang="en-US" dirty="0"/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12813"/>
            <a:r>
              <a:rPr lang="en-US" dirty="0"/>
              <a:t>Pinnacle Consulting Group, Inc.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1CB09DA6-0ED1-4EFB-8CB2-0B9CCBA0694B}" type="slidenum">
              <a:rPr lang="en-US" smtClean="0"/>
              <a:pPr defTabSz="912813"/>
              <a:t>7</a:t>
            </a:fld>
            <a:endParaRPr lang="en-US" dirty="0"/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12813"/>
            <a:r>
              <a:rPr lang="en-US" dirty="0"/>
              <a:t>Pinnacle Consulting Group, Inc.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0636BFC4-A4B1-4D5F-824A-BADC9DCAA5A9}" type="slidenum">
              <a:rPr lang="en-US" smtClean="0"/>
              <a:pPr defTabSz="912813"/>
              <a:t>8</a:t>
            </a:fld>
            <a:endParaRPr lang="en-US" dirty="0"/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12813"/>
            <a:r>
              <a:rPr lang="en-US" dirty="0"/>
              <a:t>Pinnacle Consulting Group, Inc.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0636BFC4-A4B1-4D5F-824A-BADC9DCAA5A9}" type="slidenum">
              <a:rPr lang="en-US" smtClean="0"/>
              <a:pPr defTabSz="912813"/>
              <a:t>9</a:t>
            </a:fld>
            <a:endParaRPr lang="en-US" dirty="0"/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514350" y="1320801"/>
            <a:ext cx="5829300" cy="3479800"/>
          </a:xfrm>
        </p:spPr>
        <p:txBody>
          <a:bodyPr>
            <a:noAutofit/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028700" y="4876801"/>
            <a:ext cx="4800600" cy="2622785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24028-B03D-40AA-A1D9-91691C86C94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76666-0121-4DBC-B944-6A5C41FA80A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316EA-CD86-42F0-A34B-B8475B447B02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F67AC-9B12-4A53-B6CE-7B8F2F453A6E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41735" y="3580522"/>
            <a:ext cx="5829300" cy="4150457"/>
          </a:xfrm>
        </p:spPr>
        <p:txBody>
          <a:bodyPr anchor="t"/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541735" y="1505243"/>
            <a:ext cx="5829300" cy="2012949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E0B68-CFB4-4599-BE25-AACED3C31306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93D3D-C8AC-4814-8985-FD352D24626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8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7130B-409D-4A5B-B1BF-121A23B8C62E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98040-F269-4B15-A75A-A2017AEB666D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B5B3D-3C8A-4FE7-8FCE-C56C7608DDED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/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544D2-9737-4CF2-BF9E-71E9C112F23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46100" y="1417638"/>
            <a:ext cx="3449638" cy="530225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anchor="ctr">
            <a:normAutofit/>
          </a:bodyPr>
          <a:lstStyle/>
          <a:p>
            <a:pPr indent="-274320" eaLnBrk="0" hangingPunct="0"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2000" dirty="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4135902" y="5791200"/>
            <a:ext cx="2286000" cy="946477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54734" y="1630209"/>
            <a:ext cx="3431701" cy="48768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4135902" y="1828800"/>
            <a:ext cx="2283714" cy="3906781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88135-2C46-410B-8369-CECBC365F3E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342900" y="406400"/>
            <a:ext cx="6172200" cy="1524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11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342900" y="8326438"/>
            <a:ext cx="1600200" cy="635000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lang="en-US" sz="120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2343150" y="8326438"/>
            <a:ext cx="2171700" cy="635000"/>
          </a:xfrm>
          <a:prstGeom prst="rect">
            <a:avLst/>
          </a:prstGeom>
        </p:spPr>
        <p:txBody>
          <a:bodyPr anchor="b" anchorCtr="0"/>
          <a:lstStyle>
            <a:lvl1pPr algn="ctr" eaLnBrk="0" hangingPunct="0">
              <a:defRPr lang="en-US" sz="120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4914900" y="8326438"/>
            <a:ext cx="1600200" cy="6350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lang="en-US" sz="120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7E87537F-92B9-4346-B4FD-F0F8368D8F6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808" r:id="rId1"/>
    <p:sldLayoutId id="2147484809" r:id="rId2"/>
    <p:sldLayoutId id="2147484810" r:id="rId3"/>
    <p:sldLayoutId id="2147484811" r:id="rId4"/>
    <p:sldLayoutId id="2147484812" r:id="rId5"/>
    <p:sldLayoutId id="2147484813" r:id="rId6"/>
    <p:sldLayoutId id="2147484814" r:id="rId7"/>
    <p:sldLayoutId id="2147484815" r:id="rId8"/>
    <p:sldLayoutId id="2147484818" r:id="rId9"/>
    <p:sldLayoutId id="2147484816" r:id="rId10"/>
    <p:sldLayoutId id="2147484817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rtl="0" eaLnBrk="0" fontAlgn="base" hangingPunct="0">
        <a:spcBef>
          <a:spcPct val="0"/>
        </a:spcBef>
        <a:spcAft>
          <a:spcPct val="0"/>
        </a:spcAft>
        <a:defRPr lang="en-US" sz="4800" b="1" kern="1200" dirty="0">
          <a:solidFill>
            <a:srgbClr val="4C5976"/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4C5976"/>
          </a:solidFill>
          <a:latin typeface="Candara" pitchFamily="34" charset="0"/>
          <a:ea typeface="Candara" pitchFamily="34" charset="0"/>
          <a:cs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4C5976"/>
          </a:solidFill>
          <a:latin typeface="Candara" pitchFamily="34" charset="0"/>
          <a:ea typeface="Candara" pitchFamily="34" charset="0"/>
          <a:cs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4C5976"/>
          </a:solidFill>
          <a:latin typeface="Candara" pitchFamily="34" charset="0"/>
          <a:ea typeface="Candara" pitchFamily="34" charset="0"/>
          <a:cs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4C5976"/>
          </a:solidFill>
          <a:latin typeface="Candara" pitchFamily="34" charset="0"/>
          <a:ea typeface="Candara" pitchFamily="34" charset="0"/>
          <a:cs typeface="Candar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rgbClr val="4C5976"/>
          </a:solidFill>
          <a:latin typeface="Candara" pitchFamily="34" charset="0"/>
          <a:ea typeface="Candara" pitchFamily="34" charset="0"/>
          <a:cs typeface="Candar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rgbClr val="4C5976"/>
          </a:solidFill>
          <a:latin typeface="Candara" pitchFamily="34" charset="0"/>
          <a:ea typeface="Candara" pitchFamily="34" charset="0"/>
          <a:cs typeface="Candar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rgbClr val="4C5976"/>
          </a:solidFill>
          <a:latin typeface="Candara" pitchFamily="34" charset="0"/>
          <a:ea typeface="Candara" pitchFamily="34" charset="0"/>
          <a:cs typeface="Candar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rgbClr val="4C5976"/>
          </a:solidFill>
          <a:latin typeface="Candara" pitchFamily="34" charset="0"/>
          <a:ea typeface="Candara" pitchFamily="34" charset="0"/>
          <a:cs typeface="Candara" pitchFamily="34" charset="0"/>
        </a:defRPr>
      </a:lvl9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6159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213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2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8388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 2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4pPr>
      <a:lvl5pPr marL="131603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6096000"/>
            <a:ext cx="6248400" cy="26336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sz="2400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sz="2400" dirty="0">
                <a:solidFill>
                  <a:schemeClr val="bg1"/>
                </a:solidFill>
              </a:rPr>
              <a:t>Presented by: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dirty="0">
                <a:solidFill>
                  <a:schemeClr val="bg1"/>
                </a:solidFill>
              </a:rPr>
              <a:t>Deborah Early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dirty="0">
                <a:solidFill>
                  <a:schemeClr val="bg1"/>
                </a:solidFill>
              </a:rPr>
              <a:t>Icenogle Seaver Pogue, P.C.</a:t>
            </a:r>
            <a:endParaRPr sz="24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sz="24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sz="2400" dirty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68C39D-3565-4D95-B37D-1D4791D31C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1320800"/>
            <a:ext cx="5829300" cy="3936999"/>
          </a:xfrm>
        </p:spPr>
        <p:txBody>
          <a:bodyPr/>
          <a:lstStyle/>
          <a:p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4">
                    <a:lumMod val="50000"/>
                  </a:schemeClr>
                </a:solidFill>
                <a:effectLst/>
              </a:rPr>
            </a:br>
            <a:r>
              <a:rPr lang="en-US" sz="4000" dirty="0">
                <a:solidFill>
                  <a:schemeClr val="tx1"/>
                </a:solidFill>
                <a:effectLst/>
              </a:rPr>
              <a:t>Digging up Dirt.  </a:t>
            </a:r>
            <a:br>
              <a:rPr lang="en-US" sz="4000" dirty="0">
                <a:solidFill>
                  <a:schemeClr val="tx1"/>
                </a:solidFill>
                <a:effectLst/>
              </a:rPr>
            </a:br>
            <a:r>
              <a:rPr lang="en-US" sz="4000" dirty="0">
                <a:solidFill>
                  <a:schemeClr val="tx1"/>
                </a:solidFill>
                <a:effectLst/>
              </a:rPr>
              <a:t>Real Estate Due Diligence in Metropolitan District Projects</a:t>
            </a:r>
            <a:br>
              <a:rPr lang="en-US" sz="4000" dirty="0">
                <a:solidFill>
                  <a:schemeClr val="tx1"/>
                </a:solidFill>
                <a:effectLst/>
              </a:rPr>
            </a:br>
            <a:endParaRPr 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03613-5EB0-4785-93D0-901383CEC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35" y="2241549"/>
            <a:ext cx="5829300" cy="6064251"/>
          </a:xfrm>
        </p:spPr>
        <p:txBody>
          <a:bodyPr>
            <a:noAutofit/>
          </a:bodyPr>
          <a:lstStyle/>
          <a:p>
            <a:pPr algn="l">
              <a:tabLst>
                <a:tab pos="512763" algn="l"/>
              </a:tabLst>
            </a:pPr>
            <a:r>
              <a:rPr lang="en-US" sz="2800" dirty="0">
                <a:solidFill>
                  <a:schemeClr val="tx1"/>
                </a:solidFill>
              </a:rPr>
              <a:t>I.	Review Title Commitment to 	Determine if Property is within 	Metropolitan District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	- Order Organizing District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	- Public Disclosure Statement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	- Fee Resolutions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	- Resolution Approving the 		   Service Plan </a:t>
            </a: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II.	Review Division of Local 	Government Website  	(https://dola.colorado.gov/lgis/)</a:t>
            </a:r>
            <a:br>
              <a:rPr lang="en-US" sz="2800" dirty="0">
                <a:solidFill>
                  <a:schemeClr val="tx1"/>
                </a:solidFill>
              </a:rPr>
            </a:br>
            <a:br>
              <a:rPr lang="en-US" sz="2800" dirty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F6F4A-B874-41AE-B321-2D3BEBDAF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1735" y="228600"/>
            <a:ext cx="5829300" cy="2012949"/>
          </a:xfrm>
        </p:spPr>
        <p:txBody>
          <a:bodyPr>
            <a:normAutofit fontScale="92500"/>
          </a:bodyPr>
          <a:lstStyle/>
          <a:p>
            <a:r>
              <a:rPr lang="en-US" sz="4000"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Due Diligence for Purchasing Property Located Within a Metropolitan District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70984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1AB05-23EF-480F-9E66-9220F456B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783" y="2438400"/>
            <a:ext cx="5829300" cy="4150457"/>
          </a:xfrm>
        </p:spPr>
        <p:txBody>
          <a:bodyPr>
            <a:noAutofit/>
          </a:bodyPr>
          <a:lstStyle/>
          <a:p>
            <a:pPr algn="l">
              <a:tabLst>
                <a:tab pos="573088" algn="l"/>
              </a:tabLst>
            </a:pPr>
            <a:r>
              <a:rPr lang="en-US" sz="2800" dirty="0">
                <a:solidFill>
                  <a:schemeClr val="tx1"/>
                </a:solidFill>
              </a:rPr>
              <a:t>III.	Open Records Act Request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	- </a:t>
            </a:r>
            <a:r>
              <a:rPr lang="en-US" sz="2400" dirty="0">
                <a:solidFill>
                  <a:schemeClr val="tx1"/>
                </a:solidFill>
              </a:rPr>
              <a:t>Service Plan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	- Fee Resolutions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	- Bond Transcripts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	- Mill Levy Certifications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	- Budgets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	- Developer Reimbursement 	 		  Agreements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	- Unpaid contractors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	- Annual Reports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	- Intergovernmental 				  Agreements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	- Bills of Sales/Conveyance 			  Documents</a:t>
            </a:r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D9FD2-9DD0-4DF6-AE96-FEA6D9EDF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6975" y="533400"/>
            <a:ext cx="5829300" cy="2209800"/>
          </a:xfrm>
        </p:spPr>
        <p:txBody>
          <a:bodyPr/>
          <a:lstStyle/>
          <a:p>
            <a:r>
              <a:rPr lang="en-US" sz="3700"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Due Diligence for Purchasing Property Located Within a Metropolitan District</a:t>
            </a:r>
            <a:endParaRPr lang="en-US" sz="3700" dirty="0"/>
          </a:p>
          <a:p>
            <a:pPr>
              <a:tabLst>
                <a:tab pos="6826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15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6172200" cy="1828800"/>
          </a:xfrm>
        </p:spPr>
        <p:txBody>
          <a:bodyPr>
            <a:normAutofit/>
          </a:bodyPr>
          <a:lstStyle/>
          <a:p>
            <a:r>
              <a:rPr lang="en-US" sz="3700"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Due Diligence for Purchasing Property Located Within a Metropolitan District</a:t>
            </a:r>
            <a:endParaRPr lang="en-US" sz="3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6400800" cy="6477000"/>
          </a:xfrm>
        </p:spPr>
        <p:txBody>
          <a:bodyPr/>
          <a:lstStyle/>
          <a:p>
            <a:pPr marL="273050" indent="-546100" eaLnBrk="1" hangingPunct="1">
              <a:spcBef>
                <a:spcPts val="0"/>
              </a:spcBef>
              <a:buFontTx/>
              <a:buAutoNum type="romanUcPeriod" startAt="4"/>
            </a:pPr>
            <a:r>
              <a:rPr lang="en-US" sz="2400" dirty="0"/>
              <a:t>Evaluating District Impact On Property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804863" algn="l"/>
                <a:tab pos="1146175" algn="l"/>
              </a:tabLst>
            </a:pPr>
            <a:r>
              <a:rPr lang="en-US" dirty="0"/>
              <a:t>	</a:t>
            </a:r>
            <a:r>
              <a:rPr lang="en-US" sz="2400" dirty="0"/>
              <a:t>A.	No development – Can district assist 		your client in developing the property?</a:t>
            </a:r>
          </a:p>
          <a:p>
            <a:pPr lvl="2"/>
            <a:r>
              <a:rPr lang="en-US" sz="2400" dirty="0"/>
              <a:t>Review Service Plan for powers and authority – Amendment needed?</a:t>
            </a:r>
          </a:p>
          <a:p>
            <a:pPr lvl="2"/>
            <a:r>
              <a:rPr lang="en-US" sz="2400" dirty="0"/>
              <a:t>Is the election authorization sufficient? </a:t>
            </a:r>
          </a:p>
          <a:p>
            <a:pPr lvl="2"/>
            <a:r>
              <a:rPr lang="en-US" sz="2400" dirty="0"/>
              <a:t>Is there any outstanding debt?</a:t>
            </a:r>
          </a:p>
          <a:p>
            <a:pPr lvl="2"/>
            <a:r>
              <a:rPr lang="en-US" sz="2400" dirty="0"/>
              <a:t>Mill levy caps?</a:t>
            </a:r>
          </a:p>
          <a:p>
            <a:pPr lvl="2"/>
            <a:r>
              <a:rPr lang="en-US" sz="2400" dirty="0"/>
              <a:t>Debt Caps?</a:t>
            </a:r>
          </a:p>
          <a:p>
            <a:pPr lvl="2"/>
            <a:r>
              <a:rPr lang="en-US" sz="2400" dirty="0"/>
              <a:t>Ability to impose fees, rates, tolls, charges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076700" y="8928100"/>
            <a:ext cx="27813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800" dirty="0"/>
              <a:t>©Copyright 2006 – 2015  Pinnacle Consulting Group, Inc.</a:t>
            </a:r>
          </a:p>
        </p:txBody>
      </p:sp>
    </p:spTree>
    <p:extLst>
      <p:ext uri="{BB962C8B-B14F-4D97-AF65-F5344CB8AC3E}">
        <p14:creationId xmlns:p14="http://schemas.microsoft.com/office/powerpoint/2010/main" val="2976208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A279B-3168-4399-AF6F-AB09E544D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1735" y="228600"/>
            <a:ext cx="5829300" cy="2307336"/>
          </a:xfrm>
        </p:spPr>
        <p:txBody>
          <a:bodyPr/>
          <a:lstStyle/>
          <a:p>
            <a:r>
              <a:rPr lang="en-US" sz="3600"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Due Diligence for Purchasing Property Located Within a Metropolitan District</a:t>
            </a:r>
            <a:endParaRPr lang="en-US" sz="3600" dirty="0"/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995ECD-FCD3-4A37-BA28-D93F85EBD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35" y="2057400"/>
            <a:ext cx="5829300" cy="6553200"/>
          </a:xfrm>
        </p:spPr>
        <p:txBody>
          <a:bodyPr>
            <a:normAutofit fontScale="90000"/>
          </a:bodyPr>
          <a:lstStyle/>
          <a:p>
            <a:pPr lvl="0" algn="l">
              <a:tabLst>
                <a:tab pos="341313" algn="l"/>
                <a:tab pos="682625" algn="l"/>
              </a:tabLst>
            </a:pPr>
            <a:r>
              <a:rPr lang="en-US" sz="2400" dirty="0">
                <a:solidFill>
                  <a:schemeClr val="tx1"/>
                </a:solidFill>
              </a:rPr>
              <a:t>B.	Existing Development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	- 	</a:t>
            </a:r>
            <a:r>
              <a:rPr lang="en-US" sz="2400" dirty="0">
                <a:solidFill>
                  <a:schemeClr val="tx1"/>
                </a:solidFill>
                <a:effectLst/>
              </a:rPr>
              <a:t>Public improvements constructed to 			serve the Property – Completed?</a:t>
            </a:r>
            <a:br>
              <a:rPr lang="en-US" sz="2400" dirty="0">
                <a:solidFill>
                  <a:schemeClr val="tx1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	- 	Outstanding debt/Revenue sources 			pledged for payment (mill levy, fees)</a:t>
            </a:r>
            <a:br>
              <a:rPr lang="en-US" sz="2400" dirty="0">
                <a:solidFill>
                  <a:schemeClr val="tx1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	- 	Debt service payments timely?</a:t>
            </a:r>
            <a:br>
              <a:rPr lang="en-US" sz="2400" dirty="0">
                <a:solidFill>
                  <a:schemeClr val="tx1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	- 	Reimbursement owed to Developers 			or other entities</a:t>
            </a:r>
            <a:br>
              <a:rPr lang="en-US" sz="2400" dirty="0">
                <a:solidFill>
                  <a:schemeClr val="tx1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	- 	Maximum Debt Cap</a:t>
            </a:r>
            <a:br>
              <a:rPr lang="en-US" sz="2400" dirty="0">
                <a:solidFill>
                  <a:schemeClr val="tx1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	- 	Maximum Mill Levy for Debt </a:t>
            </a:r>
            <a:br>
              <a:rPr lang="en-US" sz="2400" dirty="0">
                <a:solidFill>
                  <a:schemeClr val="tx1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	-	Maximum Mill Levy for O&amp;M</a:t>
            </a:r>
            <a:br>
              <a:rPr lang="en-US" sz="2400" dirty="0">
                <a:solidFill>
                  <a:schemeClr val="tx1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	- 	Capacity to levy an O&amp;M levy?</a:t>
            </a:r>
            <a:br>
              <a:rPr lang="en-US" sz="2400" dirty="0">
                <a:solidFill>
                  <a:schemeClr val="tx1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	-	Fees Imposed</a:t>
            </a:r>
            <a:br>
              <a:rPr lang="en-US" sz="2400" dirty="0">
                <a:solidFill>
                  <a:schemeClr val="tx1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	-	Who controls the Board of Directors?</a:t>
            </a:r>
            <a:br>
              <a:rPr lang="en-US" sz="2400" dirty="0">
                <a:solidFill>
                  <a:schemeClr val="tx1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	-	For multiple district structures, how 			much revenue is the District 				contractually obligated to transfer to 			other districts? </a:t>
            </a:r>
            <a:br>
              <a:rPr lang="en-US" dirty="0">
                <a:solidFill>
                  <a:schemeClr val="tx1"/>
                </a:solidFill>
                <a:effectLst/>
              </a:rPr>
            </a:br>
            <a:r>
              <a:rPr lang="en-US" dirty="0">
                <a:effectLst/>
              </a:rPr>
              <a:t> </a:t>
            </a:r>
            <a:br>
              <a:rPr lang="en-US" dirty="0">
                <a:effectLst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908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42900" y="449189"/>
            <a:ext cx="6172200" cy="1295400"/>
          </a:xfrm>
        </p:spPr>
        <p:txBody>
          <a:bodyPr>
            <a:normAutofit fontScale="90000"/>
          </a:bodyPr>
          <a:lstStyle/>
          <a:p>
            <a:pPr marL="4846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en-US"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br>
              <a:rPr lang="en-US"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What is a </a:t>
            </a:r>
            <a:br>
              <a:rPr lang="en-US"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n-US"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Metropolitan </a:t>
            </a:r>
            <a:r>
              <a:rPr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District?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2209800"/>
            <a:ext cx="6172200" cy="4953000"/>
          </a:xfrm>
        </p:spPr>
        <p:txBody>
          <a:bodyPr/>
          <a:lstStyle/>
          <a:p>
            <a:pPr marL="0" indent="-273050" eaLnBrk="1" hangingPunct="1">
              <a:spcBef>
                <a:spcPct val="0"/>
              </a:spcBef>
            </a:pPr>
            <a:r>
              <a:rPr lang="en-US" dirty="0"/>
              <a:t>Title 32 Special District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400" dirty="0"/>
              <a:t>Local Government </a:t>
            </a:r>
          </a:p>
          <a:p>
            <a:pPr lvl="2"/>
            <a:r>
              <a:rPr lang="en-US" sz="1600" dirty="0"/>
              <a:t>An independent unit of government formed under the Special District Act (§§ 32-1-101 </a:t>
            </a:r>
            <a:r>
              <a:rPr lang="en-US" sz="1600" i="1" dirty="0"/>
              <a:t>et seq., </a:t>
            </a:r>
            <a:r>
              <a:rPr lang="en-US" sz="1600" dirty="0"/>
              <a:t>C.R.S.)</a:t>
            </a:r>
          </a:p>
          <a:p>
            <a:pPr lvl="2"/>
            <a:r>
              <a:rPr lang="en-US" sz="1600" dirty="0"/>
              <a:t>Districts are quasi-municipal corporations and political subdivisions of the State</a:t>
            </a:r>
          </a:p>
          <a:p>
            <a:pPr lvl="2"/>
            <a:r>
              <a:rPr lang="en-US" sz="1600" dirty="0"/>
              <a:t>Over 1400 Metropolitan Districts in Colorado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400" dirty="0"/>
              <a:t>Metropolitan District</a:t>
            </a:r>
          </a:p>
          <a:p>
            <a:pPr lvl="2" eaLnBrk="1" hangingPunct="1">
              <a:spcBef>
                <a:spcPct val="0"/>
              </a:spcBef>
            </a:pPr>
            <a:r>
              <a:rPr lang="en-US" sz="1600" dirty="0"/>
              <a:t>Providing two or more specific services, including but not limited to: </a:t>
            </a:r>
          </a:p>
          <a:p>
            <a:pPr marL="584200" lvl="2" indent="0" eaLnBrk="1" hangingPunct="1">
              <a:spcBef>
                <a:spcPct val="0"/>
              </a:spcBef>
              <a:buNone/>
            </a:pPr>
            <a:r>
              <a:rPr lang="en-US" sz="1600" dirty="0"/>
              <a:t>	Domestic Water, Sanitary Sewer, Roadways, 	Irrigation Water, Park and Recreation,  Transportation, 	Traffic and  Safety Controls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533900" y="8928100"/>
            <a:ext cx="23241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42900" y="0"/>
            <a:ext cx="6172200" cy="1752600"/>
          </a:xfrm>
        </p:spPr>
        <p:txBody>
          <a:bodyPr/>
          <a:lstStyle/>
          <a:p>
            <a:pPr marL="4846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u="sng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Metropolian</a:t>
            </a:r>
            <a:r>
              <a:rPr lang="en-US"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br>
              <a:rPr lang="en-US"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District</a:t>
            </a:r>
            <a:r>
              <a:rPr lang="en-US"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s</a:t>
            </a:r>
            <a:endParaRPr u="sng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FC946F-1B77-48D7-A1DE-E086871FF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Powers include, but not limited to, the ability to:</a:t>
            </a:r>
          </a:p>
          <a:p>
            <a:r>
              <a:rPr lang="en-US" sz="2000" dirty="0"/>
              <a:t>Enter in contracts affecting the affairs of the District</a:t>
            </a:r>
          </a:p>
          <a:p>
            <a:r>
              <a:rPr lang="en-US" sz="2000" dirty="0"/>
              <a:t>Borrow money and incur indebtedness</a:t>
            </a:r>
          </a:p>
          <a:p>
            <a:r>
              <a:rPr lang="en-US" sz="2000" dirty="0"/>
              <a:t>Levy and collect ad valorem taxes </a:t>
            </a:r>
          </a:p>
          <a:p>
            <a:r>
              <a:rPr lang="en-US" sz="2000" dirty="0"/>
              <a:t>Impose fees, rates, penalties or charges for services, programs, facilities furnished by the district</a:t>
            </a:r>
          </a:p>
          <a:p>
            <a:r>
              <a:rPr lang="en-US" sz="2000" dirty="0"/>
              <a:t>Acquire, construct operate and maintain public improvements</a:t>
            </a:r>
          </a:p>
          <a:p>
            <a:r>
              <a:rPr lang="en-US" sz="2000" dirty="0"/>
              <a:t>Provide covenant enforcement and design review services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1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49635"/>
            <a:ext cx="6172200" cy="15240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Why Metropolitan  Districts Are </a:t>
            </a:r>
            <a:br>
              <a:rPr lang="en-US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Typically Created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Public infrastructure can be financed over 	time</a:t>
            </a:r>
          </a:p>
          <a:p>
            <a:r>
              <a:rPr lang="en-US" sz="2200" dirty="0"/>
              <a:t>Public infrastructure can be financed at tax-	exempt interest rates</a:t>
            </a:r>
          </a:p>
          <a:p>
            <a:r>
              <a:rPr lang="en-US" sz="2200" dirty="0"/>
              <a:t>Property owners can deduct taxes paid to 	the district on their federal income tax 	returns</a:t>
            </a:r>
          </a:p>
          <a:p>
            <a:r>
              <a:rPr lang="en-US" sz="2200" dirty="0"/>
              <a:t>New infrastructure is funded by those who 	will benefit (Constituents within the 	District) and not all City residents</a:t>
            </a:r>
          </a:p>
          <a:p>
            <a:r>
              <a:rPr lang="en-US" sz="2200" dirty="0"/>
              <a:t>Permanent operation and maintenance of 	certain public improvements that are not 	dedicated to the City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3182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42900" y="152400"/>
            <a:ext cx="6172200" cy="1371600"/>
          </a:xfrm>
        </p:spPr>
        <p:txBody>
          <a:bodyPr/>
          <a:lstStyle/>
          <a:p>
            <a:pPr marL="4846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4000"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Construction of </a:t>
            </a:r>
            <a:br>
              <a:rPr sz="4000"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sz="3600"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Capital</a:t>
            </a:r>
            <a:r>
              <a:rPr sz="4000"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Improvements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1524000"/>
            <a:ext cx="6172200" cy="6324600"/>
          </a:xfrm>
        </p:spPr>
        <p:txBody>
          <a:bodyPr/>
          <a:lstStyle/>
          <a:p>
            <a:pPr marL="0" indent="-27305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b="1" dirty="0"/>
              <a:t>Constructed by the </a:t>
            </a:r>
            <a:r>
              <a:rPr lang="en-US" sz="2400" b="1" u="sng" dirty="0"/>
              <a:t>District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</a:pPr>
            <a:endParaRPr lang="en-US" sz="2000" dirty="0"/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000" dirty="0"/>
              <a:t>Public Project subject to State regulations</a:t>
            </a:r>
          </a:p>
          <a:p>
            <a:pPr lvl="2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/>
              <a:t>Public Bidding format, etc.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000" dirty="0"/>
              <a:t>Funding advanced by the Developer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000" dirty="0"/>
              <a:t>The District will review the improvements and project documentation.</a:t>
            </a:r>
          </a:p>
          <a:p>
            <a:pPr lvl="2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/>
              <a:t>Future reimbursement to the Developer for the funding advances. 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000" dirty="0"/>
              <a:t>Conveyed to the appropriate municipality, district or retained by the Metropolitan District.</a:t>
            </a:r>
          </a:p>
          <a:p>
            <a:pPr marL="0" indent="-273050" eaLnBrk="1" hangingPunct="1">
              <a:lnSpc>
                <a:spcPct val="80000"/>
              </a:lnSpc>
              <a:spcBef>
                <a:spcPct val="0"/>
              </a:spcBef>
            </a:pPr>
            <a:endParaRPr lang="en-US" sz="2400" dirty="0"/>
          </a:p>
          <a:p>
            <a:pPr marL="0" indent="-27305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b="1" dirty="0"/>
              <a:t>Constructed by the </a:t>
            </a:r>
            <a:r>
              <a:rPr lang="en-US" sz="2400" b="1" u="sng" dirty="0"/>
              <a:t>Developer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</a:pPr>
            <a:endParaRPr lang="en-US" sz="2000" dirty="0"/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000" dirty="0"/>
              <a:t>Private competitive bidding process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000" dirty="0"/>
              <a:t>Funding paid directly by the Developer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000" dirty="0"/>
              <a:t>The District will review the improvements and project documentation.</a:t>
            </a:r>
          </a:p>
          <a:p>
            <a:pPr lvl="2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/>
              <a:t>Future acquisition or dedication of the improvements from the developer to the District. 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000" dirty="0"/>
              <a:t>Conveyed to the appropriate municipality, district or retained by the Metropolitan District.</a:t>
            </a:r>
          </a:p>
        </p:txBody>
      </p:sp>
    </p:spTree>
    <p:extLst>
      <p:ext uri="{BB962C8B-B14F-4D97-AF65-F5344CB8AC3E}">
        <p14:creationId xmlns:p14="http://schemas.microsoft.com/office/powerpoint/2010/main" val="33322669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9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9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295400" y="0"/>
            <a:ext cx="4419600" cy="1676400"/>
          </a:xfrm>
        </p:spPr>
        <p:txBody>
          <a:bodyPr>
            <a:normAutofit/>
          </a:bodyPr>
          <a:lstStyle/>
          <a:p>
            <a:pPr marL="4846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4000"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District Operations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752600"/>
            <a:ext cx="6705600" cy="5715000"/>
          </a:xfrm>
        </p:spPr>
        <p:txBody>
          <a:bodyPr/>
          <a:lstStyle/>
          <a:p>
            <a:pPr marL="0" indent="-27305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/>
              <a:t>Administration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dirty="0"/>
              <a:t>Daily Operations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dirty="0"/>
              <a:t>State and Local Compliance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dirty="0"/>
              <a:t>Contract Administration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dirty="0"/>
              <a:t>Board Meetings</a:t>
            </a:r>
            <a:endParaRPr lang="en-US" dirty="0"/>
          </a:p>
          <a:p>
            <a:pPr marL="0" indent="-273050" eaLnBrk="1" hangingPunct="1">
              <a:lnSpc>
                <a:spcPct val="80000"/>
              </a:lnSpc>
              <a:spcBef>
                <a:spcPct val="0"/>
              </a:spcBef>
            </a:pPr>
            <a:endParaRPr lang="en-US" dirty="0"/>
          </a:p>
          <a:p>
            <a:pPr marL="0" indent="-27305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/>
              <a:t>Construction of Public Infrastructure 	and Facilities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endParaRPr lang="en-US" dirty="0"/>
          </a:p>
          <a:p>
            <a:pPr marL="0" indent="-273050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/>
              <a:t>Facility Operations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 dirty="0"/>
              <a:t>Facilities retained by the District</a:t>
            </a:r>
          </a:p>
          <a:p>
            <a:pPr lvl="2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/>
              <a:t>Most common improvements operated</a:t>
            </a:r>
          </a:p>
          <a:p>
            <a:pPr lvl="3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/>
              <a:t>Parks</a:t>
            </a:r>
          </a:p>
          <a:p>
            <a:pPr lvl="3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/>
              <a:t>Street landscaping</a:t>
            </a:r>
          </a:p>
          <a:p>
            <a:pPr lvl="3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/>
              <a:t>Open space</a:t>
            </a:r>
          </a:p>
          <a:p>
            <a:pPr lvl="3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/>
              <a:t>Irrigation systems</a:t>
            </a:r>
          </a:p>
        </p:txBody>
      </p:sp>
    </p:spTree>
    <p:extLst>
      <p:ext uri="{BB962C8B-B14F-4D97-AF65-F5344CB8AC3E}">
        <p14:creationId xmlns:p14="http://schemas.microsoft.com/office/powerpoint/2010/main" val="30468362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8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42900" y="357188"/>
            <a:ext cx="6172200" cy="1624011"/>
          </a:xfrm>
        </p:spPr>
        <p:txBody>
          <a:bodyPr>
            <a:normAutofit fontScale="90000"/>
          </a:bodyPr>
          <a:lstStyle/>
          <a:p>
            <a:pPr marL="4846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4000" u="sng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Formation and Organization of the  Metropolitan District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1981200"/>
            <a:ext cx="6172200" cy="5562600"/>
          </a:xfrm>
        </p:spPr>
        <p:txBody>
          <a:bodyPr>
            <a:normAutofit fontScale="85000" lnSpcReduction="20000"/>
          </a:bodyPr>
          <a:lstStyle/>
          <a:p>
            <a:r>
              <a:rPr lang="en-US" u="sng" dirty="0"/>
              <a:t>Step 1</a:t>
            </a:r>
            <a:r>
              <a:rPr lang="en-US" dirty="0"/>
              <a:t>: Service plan submitted to the Municipality or County, who may approve, deny, or approve with conditions </a:t>
            </a:r>
          </a:p>
          <a:p>
            <a:pPr lvl="1"/>
            <a:r>
              <a:rPr lang="en-US" dirty="0"/>
              <a:t>The City may require specific provisions</a:t>
            </a:r>
          </a:p>
          <a:p>
            <a:pPr lvl="1"/>
            <a:r>
              <a:rPr lang="en-US" dirty="0"/>
              <a:t>The service plan limits the district’s authority and sets parameters within which the district can operate</a:t>
            </a:r>
          </a:p>
          <a:p>
            <a:r>
              <a:rPr lang="en-US" u="sng" dirty="0"/>
              <a:t>Step 2</a:t>
            </a:r>
            <a:r>
              <a:rPr lang="en-US" dirty="0"/>
              <a:t>: Petition for district organization 	submitted to district court </a:t>
            </a:r>
          </a:p>
          <a:p>
            <a:pPr lvl="1"/>
            <a:r>
              <a:rPr lang="en-US" dirty="0"/>
              <a:t>Following Municipality or County approval of the service plan, Court holds a hearing and orders a formation election be held</a:t>
            </a:r>
          </a:p>
          <a:p>
            <a:r>
              <a:rPr lang="en-US" u="sng" dirty="0"/>
              <a:t>Step 3</a:t>
            </a:r>
            <a:r>
              <a:rPr lang="en-US" dirty="0"/>
              <a:t>: Election </a:t>
            </a:r>
          </a:p>
          <a:p>
            <a:pPr lvl="1"/>
            <a:r>
              <a:rPr lang="en-US" dirty="0"/>
              <a:t>Organize district/authorize taxes and debt (TABOR)</a:t>
            </a:r>
          </a:p>
          <a:p>
            <a:pPr lvl="1"/>
            <a:r>
              <a:rPr lang="en-US" dirty="0"/>
              <a:t>Elect initial district board of directors </a:t>
            </a:r>
            <a:endParaRPr lang="en-US" sz="1300" dirty="0"/>
          </a:p>
          <a:p>
            <a:r>
              <a:rPr lang="en-US" u="sng" dirty="0"/>
              <a:t>Step 4</a:t>
            </a:r>
            <a:r>
              <a:rPr lang="en-US" dirty="0"/>
              <a:t>: Court orders organization of 	district if the election is successful </a:t>
            </a:r>
          </a:p>
          <a:p>
            <a:r>
              <a:rPr lang="en-US" u="sng" dirty="0"/>
              <a:t>Step 5</a:t>
            </a:r>
            <a:r>
              <a:rPr lang="en-US" dirty="0"/>
              <a:t>: District organization is effective   	upon recording of Court order</a:t>
            </a:r>
          </a:p>
        </p:txBody>
      </p:sp>
    </p:spTree>
    <p:extLst>
      <p:ext uri="{BB962C8B-B14F-4D97-AF65-F5344CB8AC3E}">
        <p14:creationId xmlns:p14="http://schemas.microsoft.com/office/powerpoint/2010/main" val="20026168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846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Governance of the District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2133600"/>
            <a:ext cx="6172200" cy="5562600"/>
          </a:xfrm>
        </p:spPr>
        <p:txBody>
          <a:bodyPr/>
          <a:lstStyle/>
          <a:p>
            <a:r>
              <a:rPr lang="en-US" sz="2200" dirty="0"/>
              <a:t>Districts are independent governmental 	entities separate and distinct from the 	Municipality or County</a:t>
            </a:r>
          </a:p>
          <a:p>
            <a:r>
              <a:rPr lang="en-US" sz="2200" dirty="0"/>
              <a:t>Districts are governed by an elected board of 	directors </a:t>
            </a:r>
          </a:p>
          <a:p>
            <a:pPr lvl="1"/>
            <a:r>
              <a:rPr lang="en-US" dirty="0"/>
              <a:t>Regular elections are held in May of even-numbered years</a:t>
            </a:r>
          </a:p>
          <a:p>
            <a:pPr lvl="1"/>
            <a:r>
              <a:rPr lang="en-US" dirty="0"/>
              <a:t>Eligible electors of a district participate in election </a:t>
            </a:r>
          </a:p>
          <a:p>
            <a:r>
              <a:rPr lang="en-US" sz="2200" dirty="0"/>
              <a:t>Municipality or County is not liable for debt or 	other obligations of a district</a:t>
            </a:r>
          </a:p>
          <a:p>
            <a:r>
              <a:rPr lang="en-US" sz="2200" dirty="0"/>
              <a:t>Not a government of general jurisdiction</a:t>
            </a:r>
          </a:p>
          <a:p>
            <a:r>
              <a:rPr lang="en-US" sz="2200" dirty="0"/>
              <a:t>No police power </a:t>
            </a:r>
          </a:p>
          <a:p>
            <a:r>
              <a:rPr lang="en-US" sz="2200" dirty="0"/>
              <a:t>No land use regulatory authority </a:t>
            </a:r>
          </a:p>
        </p:txBody>
      </p:sp>
    </p:spTree>
    <p:extLst>
      <p:ext uri="{BB962C8B-B14F-4D97-AF65-F5344CB8AC3E}">
        <p14:creationId xmlns:p14="http://schemas.microsoft.com/office/powerpoint/2010/main" val="2968641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846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Laws Governing District Actions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District actions are subject to the 	following:</a:t>
            </a:r>
          </a:p>
          <a:p>
            <a:pPr lvl="1"/>
            <a:r>
              <a:rPr lang="en-US" dirty="0"/>
              <a:t>Local Government Budget Law, §§ 29-1-101 </a:t>
            </a:r>
            <a:r>
              <a:rPr lang="en-US" i="1" dirty="0"/>
              <a:t>et seq.</a:t>
            </a:r>
          </a:p>
          <a:p>
            <a:pPr lvl="1"/>
            <a:r>
              <a:rPr lang="en-US" dirty="0"/>
              <a:t>Local Government Audit Law, §§ 29-1-601 </a:t>
            </a:r>
            <a:r>
              <a:rPr lang="en-US" i="1" dirty="0"/>
              <a:t>et seq.</a:t>
            </a:r>
          </a:p>
          <a:p>
            <a:pPr lvl="1"/>
            <a:r>
              <a:rPr lang="en-US" dirty="0"/>
              <a:t>Open Meetings Law, §§ 24-6-101 </a:t>
            </a:r>
            <a:r>
              <a:rPr lang="en-US" i="1" dirty="0"/>
              <a:t>et seq.</a:t>
            </a:r>
          </a:p>
          <a:p>
            <a:pPr lvl="1"/>
            <a:r>
              <a:rPr lang="en-US" dirty="0"/>
              <a:t>Local Government Election Code, §§ 1-13.5-101 </a:t>
            </a:r>
            <a:r>
              <a:rPr lang="en-US" i="1" dirty="0"/>
              <a:t>et seq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Open Records Act, §§ 24-72-200.1 </a:t>
            </a:r>
            <a:r>
              <a:rPr lang="en-US" i="1" dirty="0"/>
              <a:t>et seq.</a:t>
            </a:r>
          </a:p>
          <a:p>
            <a:pPr lvl="1"/>
            <a:r>
              <a:rPr lang="en-US" dirty="0"/>
              <a:t>Public Bidding Requirements for Construction Contracts, § 32-1-1001(1)(d)(I), C.R.S.</a:t>
            </a:r>
          </a:p>
          <a:p>
            <a:pPr lvl="1"/>
            <a:r>
              <a:rPr lang="en-US" dirty="0"/>
              <a:t>Colorado State Constitution</a:t>
            </a:r>
          </a:p>
          <a:p>
            <a:pPr marL="0" indent="0">
              <a:buNone/>
            </a:pPr>
            <a:r>
              <a:rPr lang="en-US" sz="2200" dirty="0"/>
              <a:t> 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04684903"/>
      </p:ext>
    </p:extLst>
  </p:cSld>
  <p:clrMapOvr>
    <a:masterClrMapping/>
  </p:clrMapOvr>
</p:sld>
</file>

<file path=ppt/theme/theme1.xml><?xml version="1.0" encoding="utf-8"?>
<a:theme xmlns:a="http://schemas.openxmlformats.org/drawingml/2006/main" name="Huma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/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 cap="rnd" cmpd="sng" algn="ctr">
          <a:solidFill>
            <a:schemeClr val="phClr"/>
          </a:solidFill>
          <a:prstDash val="solid"/>
        </a:ln>
        <a:ln w="12700" cap="rnd" cmpd="sng" algn="ctr">
          <a:solidFill>
            <a:schemeClr val="phClr"/>
          </a:solidFill>
          <a:prstDash val="solid"/>
        </a:ln>
        <a:ln w="2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 rotWithShape="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 rotWithShape="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Human</Template>
  <TotalTime>3193</TotalTime>
  <Words>468</Words>
  <Application>Microsoft Office PowerPoint</Application>
  <PresentationFormat>On-screen Show (4:3)</PresentationFormat>
  <Paragraphs>125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Candara</vt:lpstr>
      <vt:lpstr>Garamond</vt:lpstr>
      <vt:lpstr>Wingdings 2</vt:lpstr>
      <vt:lpstr>Human</vt:lpstr>
      <vt:lpstr>                    Digging up Dirt.   Real Estate Due Diligence in Metropolitan District Projects </vt:lpstr>
      <vt:lpstr>  What is a  Metropolitan  District?</vt:lpstr>
      <vt:lpstr>Metropolian  Districts</vt:lpstr>
      <vt:lpstr>Why Metropolitan  Districts Are  Typically Created</vt:lpstr>
      <vt:lpstr>Construction of  Capital Improvements</vt:lpstr>
      <vt:lpstr>District Operations</vt:lpstr>
      <vt:lpstr>Formation and Organization of the  Metropolitan District</vt:lpstr>
      <vt:lpstr>Governance of the District</vt:lpstr>
      <vt:lpstr>Laws Governing District Actions</vt:lpstr>
      <vt:lpstr>I. Review Title Commitment to  Determine if Property is within  Metropolitan District  - Order Organizing District  - Public Disclosure Statement  - Fee Resolutions   - Resolution Approving the      Service Plan   II. Review Division of Local  Government Website   (https://dola.colorado.gov/lgis/)  </vt:lpstr>
      <vt:lpstr>III. Open Records Act Request  - Service Plan  - Fee Resolutions  - Bond Transcripts  - Mill Levy Certifications  - Budgets  - Developer Reimbursement       Agreements  - Unpaid contractors  - Annual Reports   - Intergovernmental       Agreements  - Bills of Sales/Conveyance      Documents</vt:lpstr>
      <vt:lpstr>Due Diligence for Purchasing Property Located Within a Metropolitan District</vt:lpstr>
      <vt:lpstr>B. Existing Development   -  Public improvements constructed to    serve the Property – Completed?  -  Outstanding debt/Revenue sources    pledged for payment (mill levy, fees)  -  Debt service payments timely?  -  Reimbursement owed to Developers    or other entities  -  Maximum Debt Cap  -  Maximum Mill Levy for Debt   - Maximum Mill Levy for O&amp;M  -  Capacity to levy an O&amp;M levy?  - Fees Imposed  - Who controls the Board of Directors?  - For multiple district structures, how    much revenue is the District     contractually obligated to transfer to    other districts?    </vt:lpstr>
    </vt:vector>
  </TitlesOfParts>
  <Company>PCGI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Metropolitan District General Overview</dc:title>
  <dc:creator>C Walker</dc:creator>
  <cp:lastModifiedBy>Deborah Early</cp:lastModifiedBy>
  <cp:revision>134</cp:revision>
  <cp:lastPrinted>2017-04-19T20:39:19Z</cp:lastPrinted>
  <dcterms:created xsi:type="dcterms:W3CDTF">2007-02-05T15:42:52Z</dcterms:created>
  <dcterms:modified xsi:type="dcterms:W3CDTF">2017-11-01T17:55:12Z</dcterms:modified>
</cp:coreProperties>
</file>