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665" r:id="rId2"/>
    <p:sldId id="666" r:id="rId3"/>
    <p:sldId id="691" r:id="rId4"/>
    <p:sldId id="696" r:id="rId5"/>
    <p:sldId id="668" r:id="rId6"/>
    <p:sldId id="697" r:id="rId7"/>
    <p:sldId id="692" r:id="rId8"/>
    <p:sldId id="698" r:id="rId9"/>
    <p:sldId id="699" r:id="rId10"/>
    <p:sldId id="640" r:id="rId11"/>
    <p:sldId id="554" r:id="rId12"/>
    <p:sldId id="556" r:id="rId13"/>
    <p:sldId id="655" r:id="rId14"/>
    <p:sldId id="695" r:id="rId15"/>
    <p:sldId id="700" r:id="rId16"/>
    <p:sldId id="694" r:id="rId17"/>
    <p:sldId id="645" r:id="rId18"/>
    <p:sldId id="683" r:id="rId19"/>
    <p:sldId id="65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A01A"/>
    <a:srgbClr val="00FFFF"/>
    <a:srgbClr val="F7994B"/>
    <a:srgbClr val="F9AD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86465" autoAdjust="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69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-9930"/>
    </p:cViewPr>
  </p:sorterViewPr>
  <p:notesViewPr>
    <p:cSldViewPr>
      <p:cViewPr varScale="1">
        <p:scale>
          <a:sx n="72" d="100"/>
          <a:sy n="72" d="100"/>
        </p:scale>
        <p:origin x="2724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1928F-7DC2-47D0-A8BB-90453CACD582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FBC72-751B-4AC8-8818-4E4C770F8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85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FBC72-751B-4AC8-8818-4E4C770F8A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146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FBC72-751B-4AC8-8818-4E4C770F8AE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22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FBC72-751B-4AC8-8818-4E4C770F8AE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771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FBC72-751B-4AC8-8818-4E4C770F8AE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374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FBC72-751B-4AC8-8818-4E4C770F8A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683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FBC72-751B-4AC8-8818-4E4C770F8A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65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FBC72-751B-4AC8-8818-4E4C770F8A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777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FBC72-751B-4AC8-8818-4E4C770F8A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86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FBC72-751B-4AC8-8818-4E4C770F8AE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571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FBC72-751B-4AC8-8818-4E4C770F8AE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90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FBC72-751B-4AC8-8818-4E4C770F8AE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75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FBC72-751B-4AC8-8818-4E4C770F8AE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31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CEFB-8489-4529-BC03-4F900B43DDC5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CFD1-BF6B-4E15-98C3-9D9F5B74D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15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CEFB-8489-4529-BC03-4F900B43DDC5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CFD1-BF6B-4E15-98C3-9D9F5B74D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CEFB-8489-4529-BC03-4F900B43DDC5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CFD1-BF6B-4E15-98C3-9D9F5B74D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41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CEFB-8489-4529-BC03-4F900B43DDC5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CFD1-BF6B-4E15-98C3-9D9F5B74D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91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CEFB-8489-4529-BC03-4F900B43DDC5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CFD1-BF6B-4E15-98C3-9D9F5B74D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9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CEFB-8489-4529-BC03-4F900B43DDC5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CFD1-BF6B-4E15-98C3-9D9F5B74D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920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CEFB-8489-4529-BC03-4F900B43DDC5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CFD1-BF6B-4E15-98C3-9D9F5B74D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85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CEFB-8489-4529-BC03-4F900B43DDC5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CFD1-BF6B-4E15-98C3-9D9F5B74D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3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CEFB-8489-4529-BC03-4F900B43DDC5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CFD1-BF6B-4E15-98C3-9D9F5B74D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68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CEFB-8489-4529-BC03-4F900B43DDC5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CFD1-BF6B-4E15-98C3-9D9F5B74D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88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2CEFB-8489-4529-BC03-4F900B43DDC5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CFD1-BF6B-4E15-98C3-9D9F5B74D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1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2CEFB-8489-4529-BC03-4F900B43DDC5}" type="datetimeFigureOut">
              <a:rPr lang="en-US" smtClean="0"/>
              <a:t>6/20/2017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7CFD1-BF6B-4E15-98C3-9D9F5B74D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541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-24548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66081"/>
            <a:ext cx="9067800" cy="5257800"/>
          </a:xfrm>
        </p:spPr>
        <p:txBody>
          <a:bodyPr>
            <a:normAutofit fontScale="77500" lnSpcReduction="20000"/>
          </a:bodyPr>
          <a:lstStyle/>
          <a:p>
            <a:pPr marL="457200" lvl="1" indent="0" algn="ctr">
              <a:buClr>
                <a:schemeClr val="accent6"/>
              </a:buClr>
              <a:buNone/>
            </a:pPr>
            <a:r>
              <a:rPr lang="en-US" sz="3100" b="1" dirty="0"/>
              <a:t>Starting in 5 minutes</a:t>
            </a:r>
          </a:p>
          <a:p>
            <a:pPr lvl="1">
              <a:buClr>
                <a:schemeClr val="accent6"/>
              </a:buClr>
            </a:pPr>
            <a:endParaRPr lang="en-US" sz="1500" b="1" dirty="0"/>
          </a:p>
          <a:p>
            <a:pPr lvl="1">
              <a:buClr>
                <a:schemeClr val="accent6"/>
              </a:buClr>
            </a:pPr>
            <a:r>
              <a:rPr lang="en-US" sz="3100" b="1" dirty="0"/>
              <a:t>Agenda:</a:t>
            </a:r>
          </a:p>
          <a:p>
            <a:pPr marL="457200" lvl="1" indent="0">
              <a:buClr>
                <a:schemeClr val="accent6"/>
              </a:buClr>
              <a:buNone/>
            </a:pPr>
            <a:endParaRPr lang="en-US" sz="1500" b="1" dirty="0"/>
          </a:p>
          <a:p>
            <a:pPr lvl="2">
              <a:buClr>
                <a:schemeClr val="accent6"/>
              </a:buClr>
            </a:pPr>
            <a:r>
              <a:rPr lang="en-US" sz="3100" b="1" dirty="0"/>
              <a:t>Welcome to WordRake</a:t>
            </a:r>
          </a:p>
          <a:p>
            <a:pPr lvl="2">
              <a:buClr>
                <a:schemeClr val="accent6"/>
              </a:buClr>
            </a:pPr>
            <a:r>
              <a:rPr lang="en-US" sz="3100" b="1" dirty="0"/>
              <a:t>WordRake Demonstration</a:t>
            </a:r>
          </a:p>
          <a:p>
            <a:pPr lvl="2">
              <a:buClr>
                <a:schemeClr val="accent6"/>
              </a:buClr>
            </a:pPr>
            <a:r>
              <a:rPr lang="en-US" sz="3100" b="1" dirty="0"/>
              <a:t>Enterprise Deployment</a:t>
            </a:r>
          </a:p>
          <a:p>
            <a:pPr lvl="2">
              <a:buClr>
                <a:schemeClr val="accent6"/>
              </a:buClr>
            </a:pPr>
            <a:r>
              <a:rPr lang="en-US" sz="3100" b="1" dirty="0"/>
              <a:t>Pilot Testing</a:t>
            </a:r>
          </a:p>
          <a:p>
            <a:pPr marL="914400" lvl="2" indent="0">
              <a:buClr>
                <a:schemeClr val="accent6"/>
              </a:buClr>
              <a:buNone/>
            </a:pPr>
            <a:endParaRPr lang="en-US" sz="3100" b="1" dirty="0"/>
          </a:p>
          <a:p>
            <a:pPr marL="0" indent="0">
              <a:buClr>
                <a:schemeClr val="accent6"/>
              </a:buClr>
              <a:buNone/>
            </a:pPr>
            <a:endParaRPr lang="en-US" sz="1500" b="1" dirty="0"/>
          </a:p>
          <a:p>
            <a:pPr marL="0" indent="0">
              <a:buClr>
                <a:schemeClr val="accent6"/>
              </a:buClr>
              <a:buNone/>
            </a:pPr>
            <a:r>
              <a:rPr lang="en-US" sz="3100" b="1" dirty="0"/>
              <a:t>        “WordRake is perfect for </a:t>
            </a:r>
            <a:r>
              <a:rPr lang="en-US" sz="3100" b="1" u="sng" dirty="0"/>
              <a:t>anyone</a:t>
            </a:r>
            <a:r>
              <a:rPr lang="en-US" sz="3100" b="1" dirty="0"/>
              <a:t> who wants their writing to be</a:t>
            </a:r>
          </a:p>
          <a:p>
            <a:pPr marL="0" indent="0">
              <a:buClr>
                <a:schemeClr val="accent6"/>
              </a:buClr>
              <a:buNone/>
            </a:pPr>
            <a:r>
              <a:rPr lang="en-US" sz="3100" b="1" dirty="0"/>
              <a:t>          less verbose and more persuasive.” </a:t>
            </a:r>
          </a:p>
          <a:p>
            <a:pPr marL="0" indent="0">
              <a:buClr>
                <a:schemeClr val="accent6"/>
              </a:buClr>
              <a:buNone/>
            </a:pPr>
            <a:endParaRPr lang="en-US" sz="3100" b="1" dirty="0"/>
          </a:p>
          <a:p>
            <a:pPr marL="0" indent="0">
              <a:buClr>
                <a:schemeClr val="accent6"/>
              </a:buClr>
              <a:buNone/>
            </a:pPr>
            <a:r>
              <a:rPr lang="en-US" sz="3100" b="1" dirty="0"/>
              <a:t>				</a:t>
            </a:r>
            <a:r>
              <a:rPr lang="en-US" sz="3100" b="1" dirty="0">
                <a:solidFill>
                  <a:srgbClr val="EAA01A"/>
                </a:solidFill>
              </a:rPr>
              <a:t>George </a:t>
            </a:r>
            <a:r>
              <a:rPr lang="en-US" sz="3100" b="1" dirty="0" err="1">
                <a:solidFill>
                  <a:srgbClr val="EAA01A"/>
                </a:solidFill>
              </a:rPr>
              <a:t>Leloudis</a:t>
            </a:r>
            <a:r>
              <a:rPr lang="en-US" sz="3100" b="1" dirty="0">
                <a:solidFill>
                  <a:srgbClr val="EAA01A"/>
                </a:solidFill>
              </a:rPr>
              <a:t>,</a:t>
            </a:r>
          </a:p>
          <a:p>
            <a:pPr marL="0" indent="0">
              <a:buClr>
                <a:schemeClr val="accent6"/>
              </a:buClr>
              <a:buNone/>
            </a:pPr>
            <a:r>
              <a:rPr lang="en-US" sz="3100" b="1" dirty="0"/>
              <a:t>				</a:t>
            </a:r>
            <a:r>
              <a:rPr lang="en-US" sz="3100" b="1" i="1" dirty="0"/>
              <a:t>ABA Law Practice Magazine</a:t>
            </a:r>
            <a:r>
              <a:rPr lang="en-US" sz="3100" b="1" dirty="0"/>
              <a:t>  </a:t>
            </a:r>
          </a:p>
          <a:p>
            <a:pPr lvl="1">
              <a:buClr>
                <a:schemeClr val="accent6"/>
              </a:buClr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873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-39757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Clr>
                <a:schemeClr val="accent6"/>
              </a:buClr>
              <a:buNone/>
            </a:pPr>
            <a:endParaRPr lang="en-US" dirty="0"/>
          </a:p>
          <a:p>
            <a:pPr marL="0" indent="0">
              <a:buClr>
                <a:schemeClr val="accent6"/>
              </a:buClr>
              <a:buNone/>
            </a:pPr>
            <a:endParaRPr lang="en-US" dirty="0"/>
          </a:p>
          <a:p>
            <a:pPr marL="0" indent="0" algn="ctr">
              <a:buClr>
                <a:schemeClr val="accent6"/>
              </a:buClr>
              <a:buNone/>
            </a:pPr>
            <a:r>
              <a:rPr lang="en-US" b="1" dirty="0"/>
              <a:t>Technical Details</a:t>
            </a:r>
          </a:p>
          <a:p>
            <a:pPr lvl="1">
              <a:buClr>
                <a:schemeClr val="accent6"/>
              </a:buClr>
            </a:pPr>
            <a:endParaRPr lang="en-US" dirty="0"/>
          </a:p>
          <a:p>
            <a:pPr lvl="1">
              <a:buClr>
                <a:schemeClr val="accent6"/>
              </a:buClr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761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</a:pPr>
            <a:r>
              <a:rPr lang="en-US" b="1" dirty="0"/>
              <a:t>Add-ins for MS Word and MS Outlook</a:t>
            </a:r>
          </a:p>
          <a:p>
            <a:pPr>
              <a:buClr>
                <a:schemeClr val="accent6"/>
              </a:buClr>
            </a:pPr>
            <a:r>
              <a:rPr lang="en-US" b="1" dirty="0"/>
              <a:t>Operating Systems (32- or 64-bit):</a:t>
            </a:r>
          </a:p>
          <a:p>
            <a:pPr lvl="1">
              <a:buClr>
                <a:schemeClr val="accent6"/>
              </a:buClr>
            </a:pPr>
            <a:r>
              <a:rPr lang="en-US" b="1" dirty="0"/>
              <a:t>Windows XP, Vista, 7, 8, 10, Server 2008 R2, Server 2012</a:t>
            </a:r>
          </a:p>
          <a:p>
            <a:pPr marL="514350" indent="-457200">
              <a:buClr>
                <a:schemeClr val="accent6"/>
              </a:buClr>
            </a:pPr>
            <a:r>
              <a:rPr lang="en-US" b="1" dirty="0"/>
              <a:t>Microsoft Office (32- or 64-bit):</a:t>
            </a:r>
          </a:p>
          <a:p>
            <a:pPr lvl="1">
              <a:buClr>
                <a:schemeClr val="accent6"/>
              </a:buClr>
            </a:pPr>
            <a:r>
              <a:rPr lang="en-US" b="1" dirty="0"/>
              <a:t>Word 2007, 2010, 2013, 2016, Office 365 (except web-only client)</a:t>
            </a:r>
          </a:p>
          <a:p>
            <a:pPr lvl="1">
              <a:buClr>
                <a:schemeClr val="accent6"/>
              </a:buClr>
            </a:pPr>
            <a:r>
              <a:rPr lang="en-US" b="1" dirty="0"/>
              <a:t>Outlook 2010, 2013, 2016, Office 365 (except web-only client)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89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Clr>
                <a:schemeClr val="accent6"/>
              </a:buClr>
            </a:pPr>
            <a:r>
              <a:rPr lang="en-US" b="1" dirty="0"/>
              <a:t>Small, quick download</a:t>
            </a:r>
          </a:p>
          <a:p>
            <a:pPr>
              <a:buClr>
                <a:schemeClr val="accent6"/>
              </a:buClr>
            </a:pPr>
            <a:r>
              <a:rPr lang="en-US" b="1" dirty="0"/>
              <a:t>Only 9.5 MB total</a:t>
            </a:r>
          </a:p>
          <a:p>
            <a:pPr>
              <a:buClr>
                <a:schemeClr val="accent6"/>
              </a:buClr>
            </a:pPr>
            <a:r>
              <a:rPr lang="en-US" b="1" dirty="0"/>
              <a:t>Installer (.exe or .</a:t>
            </a:r>
            <a:r>
              <a:rPr lang="en-US" b="1" dirty="0" err="1"/>
              <a:t>msi</a:t>
            </a:r>
            <a:r>
              <a:rPr lang="en-US" b="1" dirty="0"/>
              <a:t>) can be deployed to all computers simultaneously </a:t>
            </a:r>
          </a:p>
          <a:p>
            <a:pPr>
              <a:buClr>
                <a:schemeClr val="accent6"/>
              </a:buClr>
            </a:pPr>
            <a:endParaRPr lang="en-US" b="1" dirty="0"/>
          </a:p>
          <a:p>
            <a:pPr lvl="1">
              <a:buClr>
                <a:schemeClr val="accent6"/>
              </a:buClr>
            </a:pP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53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2276"/>
            <a:ext cx="9144000" cy="5165724"/>
          </a:xfrm>
        </p:spPr>
        <p:txBody>
          <a:bodyPr>
            <a:noAutofit/>
          </a:bodyPr>
          <a:lstStyle/>
          <a:p>
            <a:pPr marL="0" indent="0" algn="ctr">
              <a:buClr>
                <a:schemeClr val="accent6"/>
              </a:buClr>
              <a:buNone/>
            </a:pPr>
            <a:r>
              <a:rPr lang="en-US" b="1" dirty="0">
                <a:solidFill>
                  <a:srgbClr val="00FFFF"/>
                </a:solidFill>
              </a:rPr>
              <a:t>Enterprise Licensing</a:t>
            </a:r>
          </a:p>
          <a:p>
            <a:pPr lvl="1"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en-US" sz="1200" b="1" dirty="0"/>
          </a:p>
          <a:p>
            <a:pPr lvl="1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2000" b="1" dirty="0"/>
              <a:t>Custom installer embedded with organization’s enterprise license</a:t>
            </a:r>
          </a:p>
          <a:p>
            <a:pPr lvl="2">
              <a:buClr>
                <a:schemeClr val="accent6"/>
              </a:buClr>
            </a:pPr>
            <a:r>
              <a:rPr lang="en-US" sz="2000" b="1" dirty="0"/>
              <a:t>Eliminates license keys</a:t>
            </a:r>
          </a:p>
          <a:p>
            <a:pPr lvl="2">
              <a:buClr>
                <a:schemeClr val="accent6"/>
              </a:buClr>
            </a:pPr>
            <a:r>
              <a:rPr lang="en-US" sz="2000" b="1" dirty="0"/>
              <a:t>All users have same version and same expiration date</a:t>
            </a:r>
          </a:p>
          <a:p>
            <a:pPr lvl="1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EAA01A"/>
                </a:solidFill>
              </a:rPr>
              <a:t>Never communicates with the cloud or any other device</a:t>
            </a:r>
          </a:p>
          <a:p>
            <a:pPr lvl="2">
              <a:buClr>
                <a:schemeClr val="accent6"/>
              </a:buClr>
            </a:pPr>
            <a:r>
              <a:rPr lang="en-US" sz="2000" b="1" dirty="0"/>
              <a:t>Approved for use by US Department of Justice, US Postal Service Office of the Inspector General, US Federal Courts, and many more. </a:t>
            </a:r>
          </a:p>
          <a:p>
            <a:pPr lvl="1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2000" b="1" dirty="0"/>
              <a:t>Compatible with virtualized desktop infrastructure, remote access, highly secure environments</a:t>
            </a:r>
          </a:p>
          <a:p>
            <a:pPr lvl="2">
              <a:buClr>
                <a:schemeClr val="accent6"/>
              </a:buClr>
            </a:pPr>
            <a:r>
              <a:rPr lang="en-US" sz="2000" b="1" dirty="0"/>
              <a:t> Perfect record of quick, effortless deployments.</a:t>
            </a:r>
          </a:p>
          <a:p>
            <a:pPr lvl="1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EAA01A"/>
                </a:solidFill>
              </a:rPr>
              <a:t>WordRake Enterprise clients have renewed 100%.</a:t>
            </a:r>
          </a:p>
          <a:p>
            <a:pPr lvl="1">
              <a:buClr>
                <a:schemeClr val="accent6"/>
              </a:buClr>
            </a:pPr>
            <a:endParaRPr lang="en-US" sz="2000" dirty="0"/>
          </a:p>
          <a:p>
            <a:pPr>
              <a:buClr>
                <a:schemeClr val="accent6"/>
              </a:buClr>
            </a:pPr>
            <a:endParaRPr lang="en-US" sz="2000" dirty="0"/>
          </a:p>
          <a:p>
            <a:pPr lvl="1">
              <a:buClr>
                <a:schemeClr val="accent6"/>
              </a:buClr>
            </a:pP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2145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-27093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>
              <a:buClr>
                <a:schemeClr val="accent6"/>
              </a:buClr>
            </a:pPr>
            <a:r>
              <a:rPr lang="en-US" b="1" dirty="0"/>
              <a:t>Complimentary 30-day Enterprise Pilot</a:t>
            </a:r>
          </a:p>
          <a:p>
            <a:pPr lvl="1">
              <a:buClr>
                <a:schemeClr val="accent6"/>
              </a:buClr>
            </a:pPr>
            <a:r>
              <a:rPr lang="en-US" b="1" dirty="0"/>
              <a:t>Custom installer</a:t>
            </a:r>
          </a:p>
          <a:p>
            <a:pPr lvl="1">
              <a:buClr>
                <a:schemeClr val="accent6"/>
              </a:buClr>
            </a:pPr>
            <a:r>
              <a:rPr lang="en-US" b="1" dirty="0"/>
              <a:t>Include any number in pilot</a:t>
            </a:r>
          </a:p>
          <a:p>
            <a:pPr lvl="1">
              <a:buClr>
                <a:schemeClr val="accent6"/>
              </a:buClr>
            </a:pPr>
            <a:r>
              <a:rPr lang="en-US" b="1" dirty="0"/>
              <a:t>Easy rollout</a:t>
            </a:r>
          </a:p>
          <a:p>
            <a:pPr lvl="1">
              <a:buClr>
                <a:schemeClr val="accent6"/>
              </a:buClr>
            </a:pPr>
            <a:r>
              <a:rPr lang="en-US" b="1" dirty="0"/>
              <a:t>No training needed—use immediately</a:t>
            </a:r>
          </a:p>
          <a:p>
            <a:pPr lvl="1">
              <a:buClr>
                <a:schemeClr val="accent6"/>
              </a:buClr>
            </a:pPr>
            <a:r>
              <a:rPr lang="en-US" b="1" dirty="0"/>
              <a:t>No obligation</a:t>
            </a:r>
          </a:p>
          <a:p>
            <a:pPr lvl="1">
              <a:buClr>
                <a:schemeClr val="accent6"/>
              </a:buClr>
            </a:pPr>
            <a:endParaRPr lang="en-US" b="1" dirty="0"/>
          </a:p>
          <a:p>
            <a:pPr lvl="1">
              <a:buClr>
                <a:schemeClr val="accent6"/>
              </a:buClr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2276"/>
            <a:ext cx="9144000" cy="5165724"/>
          </a:xfrm>
        </p:spPr>
        <p:txBody>
          <a:bodyPr>
            <a:noAutofit/>
          </a:bodyPr>
          <a:lstStyle/>
          <a:p>
            <a:pPr marL="0" indent="0" algn="ctr">
              <a:buClr>
                <a:schemeClr val="accent6"/>
              </a:buClr>
              <a:buNone/>
            </a:pPr>
            <a:r>
              <a:rPr lang="en-US" b="1" dirty="0">
                <a:solidFill>
                  <a:srgbClr val="00FFFF"/>
                </a:solidFill>
              </a:rPr>
              <a:t>Recent Enterprise Customers Include:</a:t>
            </a:r>
          </a:p>
          <a:p>
            <a:pPr marL="457200" lvl="1" indent="0">
              <a:buClr>
                <a:schemeClr val="accent6"/>
              </a:buClr>
              <a:buNone/>
            </a:pPr>
            <a:endParaRPr lang="en-US" sz="1200" dirty="0"/>
          </a:p>
          <a:p>
            <a:pPr lvl="2">
              <a:buClr>
                <a:schemeClr val="accent6"/>
              </a:buClr>
            </a:pPr>
            <a:r>
              <a:rPr lang="en-US" b="1" dirty="0"/>
              <a:t>Baker &amp; McKenzie			</a:t>
            </a:r>
            <a:r>
              <a:rPr lang="en-US" b="1" dirty="0" err="1"/>
              <a:t>Polsinelli</a:t>
            </a:r>
            <a:endParaRPr lang="en-US" b="1" dirty="0"/>
          </a:p>
          <a:p>
            <a:pPr lvl="2">
              <a:buClr>
                <a:schemeClr val="accent6"/>
              </a:buClr>
            </a:pPr>
            <a:r>
              <a:rPr lang="en-US" b="1" dirty="0"/>
              <a:t>U.S. District Court, WA		Dorsey &amp; Whitney</a:t>
            </a:r>
          </a:p>
          <a:p>
            <a:pPr lvl="2">
              <a:buClr>
                <a:schemeClr val="accent6"/>
              </a:buClr>
            </a:pPr>
            <a:r>
              <a:rPr lang="en-US" b="1" dirty="0"/>
              <a:t>FedEx				Reinhart </a:t>
            </a:r>
            <a:r>
              <a:rPr lang="en-US" b="1" dirty="0" err="1"/>
              <a:t>Boerner</a:t>
            </a:r>
            <a:r>
              <a:rPr lang="en-US" b="1" dirty="0"/>
              <a:t> </a:t>
            </a:r>
          </a:p>
          <a:p>
            <a:pPr lvl="2">
              <a:buClr>
                <a:schemeClr val="accent6"/>
              </a:buClr>
            </a:pPr>
            <a:r>
              <a:rPr lang="en-US" b="1" dirty="0"/>
              <a:t>Littler Mendelson			Ogletree </a:t>
            </a:r>
            <a:r>
              <a:rPr lang="en-US" b="1" dirty="0" err="1"/>
              <a:t>Deakins</a:t>
            </a:r>
            <a:endParaRPr lang="en-US" b="1" dirty="0"/>
          </a:p>
          <a:p>
            <a:pPr lvl="2">
              <a:buClr>
                <a:schemeClr val="accent6"/>
              </a:buClr>
            </a:pPr>
            <a:r>
              <a:rPr lang="en-US" b="1" dirty="0"/>
              <a:t>Dept. of Homeland Security	The California ISO</a:t>
            </a:r>
          </a:p>
          <a:p>
            <a:pPr lvl="2">
              <a:buClr>
                <a:schemeClr val="accent6"/>
              </a:buClr>
            </a:pPr>
            <a:r>
              <a:rPr lang="en-US" b="1" dirty="0"/>
              <a:t>California DOT			Baker </a:t>
            </a:r>
            <a:r>
              <a:rPr lang="en-US" b="1" dirty="0" err="1"/>
              <a:t>Botts</a:t>
            </a:r>
            <a:endParaRPr lang="en-US" b="1" dirty="0"/>
          </a:p>
          <a:p>
            <a:pPr lvl="2">
              <a:buClr>
                <a:schemeClr val="accent6"/>
              </a:buClr>
            </a:pPr>
            <a:r>
              <a:rPr lang="en-US" b="1" dirty="0"/>
              <a:t>U.S. Postal Service, OIG		Southern California Edison</a:t>
            </a:r>
          </a:p>
          <a:p>
            <a:pPr lvl="2">
              <a:buClr>
                <a:schemeClr val="accent6"/>
              </a:buClr>
            </a:pPr>
            <a:r>
              <a:rPr lang="en-US" b="1" dirty="0"/>
              <a:t>U.S. Bankruptcy Court, FL		FDIC</a:t>
            </a:r>
          </a:p>
          <a:p>
            <a:pPr lvl="2">
              <a:buClr>
                <a:schemeClr val="accent6"/>
              </a:buClr>
            </a:pPr>
            <a:r>
              <a:rPr lang="en-US" b="1" dirty="0"/>
              <a:t>DOD/Pentagon			General Electric</a:t>
            </a:r>
          </a:p>
          <a:p>
            <a:pPr lvl="1">
              <a:buClr>
                <a:schemeClr val="accent6"/>
              </a:buClr>
            </a:pPr>
            <a:endParaRPr lang="en-US" sz="2000" dirty="0"/>
          </a:p>
          <a:p>
            <a:pPr>
              <a:buClr>
                <a:schemeClr val="accent6"/>
              </a:buClr>
            </a:pPr>
            <a:endParaRPr lang="en-US" sz="2000" dirty="0"/>
          </a:p>
          <a:p>
            <a:pPr lvl="1">
              <a:buClr>
                <a:schemeClr val="accent6"/>
              </a:buClr>
            </a:pP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5807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92276"/>
            <a:ext cx="9144000" cy="5165724"/>
          </a:xfrm>
        </p:spPr>
        <p:txBody>
          <a:bodyPr>
            <a:noAutofit/>
          </a:bodyPr>
          <a:lstStyle/>
          <a:p>
            <a:pPr marL="0" indent="0" algn="ctr">
              <a:buClr>
                <a:schemeClr val="accent6"/>
              </a:buClr>
              <a:buNone/>
            </a:pPr>
            <a:r>
              <a:rPr lang="en-US" b="1" dirty="0">
                <a:solidFill>
                  <a:srgbClr val="00FFFF"/>
                </a:solidFill>
              </a:rPr>
              <a:t>Pricing</a:t>
            </a:r>
            <a:endParaRPr lang="en-US" sz="2000" b="1" dirty="0"/>
          </a:p>
          <a:p>
            <a:pPr lvl="1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EAA01A"/>
                </a:solidFill>
              </a:rPr>
              <a:t>Three products - base price</a:t>
            </a:r>
            <a:r>
              <a:rPr lang="en-US" b="1" dirty="0"/>
              <a:t>:</a:t>
            </a:r>
          </a:p>
          <a:p>
            <a:pPr lvl="3">
              <a:buClr>
                <a:schemeClr val="accent6"/>
              </a:buClr>
            </a:pPr>
            <a:r>
              <a:rPr lang="en-US" b="1" dirty="0"/>
              <a:t>WordRake Bundle		$199/year</a:t>
            </a:r>
          </a:p>
          <a:p>
            <a:pPr lvl="3">
              <a:buClr>
                <a:schemeClr val="accent6"/>
              </a:buClr>
            </a:pPr>
            <a:r>
              <a:rPr lang="en-US" b="1" dirty="0"/>
              <a:t>WordRake for Word	$129/year</a:t>
            </a:r>
          </a:p>
          <a:p>
            <a:pPr lvl="3">
              <a:buClr>
                <a:schemeClr val="accent6"/>
              </a:buClr>
            </a:pPr>
            <a:r>
              <a:rPr lang="en-US" b="1" dirty="0"/>
              <a:t>WordRake for Outlook	$129/year</a:t>
            </a:r>
            <a:endParaRPr lang="en-US" sz="1400" b="1" dirty="0">
              <a:solidFill>
                <a:srgbClr val="00FFFF"/>
              </a:solidFill>
            </a:endParaRPr>
          </a:p>
          <a:p>
            <a:pPr lvl="1"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FFFF"/>
                </a:solidFill>
              </a:rPr>
              <a:t>Discounts</a:t>
            </a:r>
          </a:p>
          <a:p>
            <a:pPr lvl="2">
              <a:buClr>
                <a:schemeClr val="accent6"/>
              </a:buClr>
            </a:pPr>
            <a:r>
              <a:rPr lang="en-US" b="1" dirty="0">
                <a:solidFill>
                  <a:srgbClr val="EAA01A"/>
                </a:solidFill>
              </a:rPr>
              <a:t>Term</a:t>
            </a:r>
            <a:r>
              <a:rPr lang="en-US" b="1" dirty="0"/>
              <a:t>: one year, two year, and three year – with three-year license, third year is virtually free</a:t>
            </a:r>
          </a:p>
          <a:p>
            <a:pPr lvl="2">
              <a:buClr>
                <a:schemeClr val="accent6"/>
              </a:buClr>
            </a:pPr>
            <a:r>
              <a:rPr lang="en-US" b="1" dirty="0">
                <a:solidFill>
                  <a:srgbClr val="EAA01A"/>
                </a:solidFill>
              </a:rPr>
              <a:t>Volume</a:t>
            </a:r>
            <a:r>
              <a:rPr lang="en-US" b="1" dirty="0"/>
              <a:t>: 5% for 5 licenses/users and increase to 50% at 1500+</a:t>
            </a:r>
          </a:p>
          <a:p>
            <a:pPr lvl="2">
              <a:buClr>
                <a:schemeClr val="accent6"/>
              </a:buClr>
            </a:pPr>
            <a:r>
              <a:rPr lang="en-US" b="1" dirty="0">
                <a:solidFill>
                  <a:srgbClr val="EAA01A"/>
                </a:solidFill>
              </a:rPr>
              <a:t>Colorado Bar Member</a:t>
            </a:r>
            <a:r>
              <a:rPr lang="en-US" b="1" dirty="0"/>
              <a:t>: 10%</a:t>
            </a:r>
          </a:p>
          <a:p>
            <a:pPr lvl="1"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Clr>
                <a:schemeClr val="accent6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lvl="1" indent="0">
              <a:buClr>
                <a:schemeClr val="accent6"/>
              </a:buClr>
              <a:buNone/>
            </a:pPr>
            <a:endParaRPr lang="en-US" sz="2000" dirty="0"/>
          </a:p>
          <a:p>
            <a:pPr>
              <a:buClr>
                <a:schemeClr val="accent6"/>
              </a:buClr>
            </a:pPr>
            <a:endParaRPr lang="en-US" sz="2000" dirty="0"/>
          </a:p>
          <a:p>
            <a:pPr lvl="1">
              <a:buClr>
                <a:schemeClr val="accent6"/>
              </a:buClr>
            </a:pP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7982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-35442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457200" lvl="1" indent="0">
              <a:buClr>
                <a:schemeClr val="accent6"/>
              </a:buClr>
              <a:buNone/>
            </a:pPr>
            <a:r>
              <a:rPr lang="en-US" b="1" dirty="0"/>
              <a:t>Please visit </a:t>
            </a:r>
            <a:r>
              <a:rPr lang="en-US" b="1" dirty="0">
                <a:solidFill>
                  <a:srgbClr val="FFC000"/>
                </a:solidFill>
              </a:rPr>
              <a:t>wordrake.com</a:t>
            </a:r>
            <a:r>
              <a:rPr lang="en-US" b="1" dirty="0"/>
              <a:t> </a:t>
            </a:r>
          </a:p>
          <a:p>
            <a:pPr marL="457200" lvl="1" indent="0">
              <a:buClr>
                <a:schemeClr val="accent6"/>
              </a:buClr>
              <a:buNone/>
            </a:pPr>
            <a:r>
              <a:rPr lang="en-US" b="1" dirty="0"/>
              <a:t>Contact </a:t>
            </a:r>
            <a:r>
              <a:rPr lang="en-US" b="1" dirty="0">
                <a:solidFill>
                  <a:srgbClr val="FFC000"/>
                </a:solidFill>
              </a:rPr>
              <a:t>sales@wordrake.com </a:t>
            </a:r>
            <a:r>
              <a:rPr lang="en-US" b="1" dirty="0"/>
              <a:t>for:</a:t>
            </a:r>
          </a:p>
          <a:p>
            <a:pPr lvl="2">
              <a:buClr>
                <a:schemeClr val="accent6"/>
              </a:buClr>
            </a:pPr>
            <a:r>
              <a:rPr lang="en-US" b="1" dirty="0"/>
              <a:t>Webinar/Demo for firm</a:t>
            </a:r>
          </a:p>
          <a:p>
            <a:pPr lvl="2">
              <a:buClr>
                <a:schemeClr val="accent6"/>
              </a:buClr>
            </a:pPr>
            <a:r>
              <a:rPr lang="en-US" b="1" dirty="0"/>
              <a:t>Price quote</a:t>
            </a:r>
          </a:p>
          <a:p>
            <a:pPr lvl="2">
              <a:buClr>
                <a:schemeClr val="accent6"/>
              </a:buClr>
            </a:pPr>
            <a:r>
              <a:rPr lang="en-US" b="1" dirty="0"/>
              <a:t>Enterprise pilot </a:t>
            </a:r>
            <a:endParaRPr lang="en-US" b="1" dirty="0">
              <a:solidFill>
                <a:srgbClr val="FFC000"/>
              </a:solidFill>
            </a:endParaRPr>
          </a:p>
          <a:p>
            <a:pPr marL="457200" lvl="1" indent="0">
              <a:buNone/>
            </a:pPr>
            <a:r>
              <a:rPr lang="en-US" b="1" dirty="0"/>
              <a:t>Or call us at:  </a:t>
            </a:r>
            <a:r>
              <a:rPr lang="en-US" b="1" dirty="0">
                <a:solidFill>
                  <a:srgbClr val="FFC000"/>
                </a:solidFill>
              </a:rPr>
              <a:t>206-650-5864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r>
              <a:rPr lang="en-US" b="1" dirty="0"/>
              <a:t>Thank you for attending the WordRake Presentation</a:t>
            </a:r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96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8508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-24547"/>
            <a:ext cx="7239000" cy="1847419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97886" y="1600200"/>
            <a:ext cx="5548227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83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-24548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66081"/>
            <a:ext cx="9067800" cy="5257800"/>
          </a:xfrm>
        </p:spPr>
        <p:txBody>
          <a:bodyPr>
            <a:normAutofit fontScale="70000" lnSpcReduction="20000"/>
          </a:bodyPr>
          <a:lstStyle/>
          <a:p>
            <a:pPr marL="457200" lvl="1" indent="0" algn="ctr">
              <a:buClr>
                <a:schemeClr val="accent6"/>
              </a:buClr>
              <a:buNone/>
            </a:pPr>
            <a:r>
              <a:rPr lang="en-US" sz="3400" b="1" dirty="0"/>
              <a:t>Starting in 3 minutes</a:t>
            </a:r>
          </a:p>
          <a:p>
            <a:pPr lvl="1">
              <a:buClr>
                <a:schemeClr val="accent6"/>
              </a:buClr>
            </a:pPr>
            <a:endParaRPr lang="en-US" sz="1700" b="1" dirty="0"/>
          </a:p>
          <a:p>
            <a:pPr lvl="1">
              <a:buClr>
                <a:schemeClr val="accent6"/>
              </a:buClr>
            </a:pPr>
            <a:r>
              <a:rPr lang="en-US" sz="3400" b="1" dirty="0"/>
              <a:t>Agenda:</a:t>
            </a:r>
          </a:p>
          <a:p>
            <a:pPr marL="457200" lvl="1" indent="0">
              <a:buClr>
                <a:schemeClr val="accent6"/>
              </a:buClr>
              <a:buNone/>
            </a:pPr>
            <a:endParaRPr lang="en-US" sz="1700" b="1" dirty="0"/>
          </a:p>
          <a:p>
            <a:pPr lvl="2">
              <a:buClr>
                <a:schemeClr val="accent6"/>
              </a:buClr>
            </a:pPr>
            <a:r>
              <a:rPr lang="en-US" sz="3400" b="1" dirty="0"/>
              <a:t>Welcome to WordRake</a:t>
            </a:r>
          </a:p>
          <a:p>
            <a:pPr lvl="2">
              <a:buClr>
                <a:schemeClr val="accent6"/>
              </a:buClr>
            </a:pPr>
            <a:r>
              <a:rPr lang="en-US" sz="3400" b="1" dirty="0"/>
              <a:t>WordRake Demonstration</a:t>
            </a:r>
          </a:p>
          <a:p>
            <a:pPr lvl="2">
              <a:buClr>
                <a:schemeClr val="accent6"/>
              </a:buClr>
            </a:pPr>
            <a:r>
              <a:rPr lang="en-US" sz="3400" b="1" dirty="0"/>
              <a:t>Enterprise Deployment</a:t>
            </a:r>
          </a:p>
          <a:p>
            <a:pPr lvl="2">
              <a:buClr>
                <a:schemeClr val="accent6"/>
              </a:buClr>
            </a:pPr>
            <a:r>
              <a:rPr lang="en-US" sz="3400" b="1" dirty="0"/>
              <a:t>Pilot Testing</a:t>
            </a:r>
          </a:p>
          <a:p>
            <a:pPr marL="914400" lvl="2" indent="0">
              <a:buClr>
                <a:schemeClr val="accent6"/>
              </a:buClr>
              <a:buNone/>
            </a:pPr>
            <a:endParaRPr lang="en-US" sz="3400" b="1" dirty="0"/>
          </a:p>
          <a:p>
            <a:pPr marL="0" indent="0">
              <a:buClr>
                <a:schemeClr val="accent6"/>
              </a:buClr>
              <a:buNone/>
            </a:pPr>
            <a:endParaRPr lang="en-US" sz="1700" b="1" dirty="0"/>
          </a:p>
          <a:p>
            <a:pPr marL="0" indent="0">
              <a:buClr>
                <a:schemeClr val="accent6"/>
              </a:buClr>
              <a:buNone/>
            </a:pPr>
            <a:r>
              <a:rPr lang="en-US" sz="3400" b="1" dirty="0"/>
              <a:t>        “Before WordRake, no program gave me a return on my</a:t>
            </a:r>
          </a:p>
          <a:p>
            <a:pPr marL="0" indent="0">
              <a:buClr>
                <a:schemeClr val="accent6"/>
              </a:buClr>
              <a:buNone/>
            </a:pPr>
            <a:r>
              <a:rPr lang="en-US" sz="3400" b="1" dirty="0"/>
              <a:t>          investment the first day I used it.”</a:t>
            </a:r>
          </a:p>
          <a:p>
            <a:pPr marL="0" indent="0">
              <a:buClr>
                <a:schemeClr val="accent6"/>
              </a:buClr>
              <a:buNone/>
            </a:pPr>
            <a:endParaRPr lang="en-US" sz="3400" b="1" dirty="0"/>
          </a:p>
          <a:p>
            <a:pPr marL="0" indent="0">
              <a:buClr>
                <a:schemeClr val="accent6"/>
              </a:buClr>
              <a:buNone/>
            </a:pPr>
            <a:r>
              <a:rPr lang="en-US" sz="3400" b="1" dirty="0"/>
              <a:t>				</a:t>
            </a:r>
            <a:r>
              <a:rPr lang="en-US" sz="3400" b="1" dirty="0">
                <a:solidFill>
                  <a:srgbClr val="EAA01A"/>
                </a:solidFill>
              </a:rPr>
              <a:t>Sean Doherty, </a:t>
            </a:r>
            <a:r>
              <a:rPr lang="en-US" sz="3400" b="1" dirty="0"/>
              <a:t>editor</a:t>
            </a:r>
          </a:p>
          <a:p>
            <a:pPr marL="0" indent="0">
              <a:buClr>
                <a:schemeClr val="accent6"/>
              </a:buClr>
              <a:buNone/>
            </a:pPr>
            <a:r>
              <a:rPr lang="en-US" sz="3400" b="1" dirty="0"/>
              <a:t>				</a:t>
            </a:r>
            <a:r>
              <a:rPr lang="en-US" sz="3400" b="1" i="1" dirty="0"/>
              <a:t>Law Technology News</a:t>
            </a:r>
            <a:r>
              <a:rPr lang="en-US" sz="3400" b="1" dirty="0"/>
              <a:t> </a:t>
            </a:r>
          </a:p>
          <a:p>
            <a:pPr lvl="1">
              <a:buClr>
                <a:schemeClr val="accent6"/>
              </a:buClr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061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-24548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66081"/>
            <a:ext cx="9067800" cy="5257800"/>
          </a:xfrm>
        </p:spPr>
        <p:txBody>
          <a:bodyPr>
            <a:normAutofit fontScale="70000" lnSpcReduction="20000"/>
          </a:bodyPr>
          <a:lstStyle/>
          <a:p>
            <a:pPr marL="457200" lvl="1" indent="0" algn="ctr">
              <a:buClr>
                <a:schemeClr val="accent6"/>
              </a:buClr>
              <a:buNone/>
            </a:pPr>
            <a:r>
              <a:rPr lang="en-US" sz="3400" b="1" dirty="0"/>
              <a:t>Starting in 1 minute </a:t>
            </a:r>
          </a:p>
          <a:p>
            <a:pPr lvl="1">
              <a:buClr>
                <a:schemeClr val="accent6"/>
              </a:buClr>
            </a:pPr>
            <a:endParaRPr lang="en-US" sz="1700" b="1" dirty="0"/>
          </a:p>
          <a:p>
            <a:pPr lvl="1">
              <a:buClr>
                <a:schemeClr val="accent6"/>
              </a:buClr>
            </a:pPr>
            <a:r>
              <a:rPr lang="en-US" sz="3400" b="1" dirty="0"/>
              <a:t>Agenda:</a:t>
            </a:r>
          </a:p>
          <a:p>
            <a:pPr marL="457200" lvl="1" indent="0">
              <a:buClr>
                <a:schemeClr val="accent6"/>
              </a:buClr>
              <a:buNone/>
            </a:pPr>
            <a:endParaRPr lang="en-US" sz="1700" b="1" dirty="0"/>
          </a:p>
          <a:p>
            <a:pPr lvl="2">
              <a:buClr>
                <a:schemeClr val="accent6"/>
              </a:buClr>
            </a:pPr>
            <a:r>
              <a:rPr lang="en-US" sz="3400" b="1" dirty="0"/>
              <a:t>Welcome to WordRake</a:t>
            </a:r>
          </a:p>
          <a:p>
            <a:pPr lvl="2">
              <a:buClr>
                <a:schemeClr val="accent6"/>
              </a:buClr>
            </a:pPr>
            <a:r>
              <a:rPr lang="en-US" sz="3400" b="1" dirty="0"/>
              <a:t>WordRake Demonstration</a:t>
            </a:r>
          </a:p>
          <a:p>
            <a:pPr lvl="2">
              <a:buClr>
                <a:schemeClr val="accent6"/>
              </a:buClr>
            </a:pPr>
            <a:r>
              <a:rPr lang="en-US" sz="3400" b="1" dirty="0"/>
              <a:t>Enterprise Deployment</a:t>
            </a:r>
          </a:p>
          <a:p>
            <a:pPr lvl="2">
              <a:buClr>
                <a:schemeClr val="accent6"/>
              </a:buClr>
            </a:pPr>
            <a:r>
              <a:rPr lang="en-US" sz="3400" b="1" dirty="0"/>
              <a:t>Pilot Testing</a:t>
            </a:r>
          </a:p>
          <a:p>
            <a:pPr marL="914400" lvl="2" indent="0">
              <a:buClr>
                <a:schemeClr val="accent6"/>
              </a:buClr>
              <a:buNone/>
            </a:pPr>
            <a:endParaRPr lang="en-US" sz="3400" b="1" dirty="0"/>
          </a:p>
          <a:p>
            <a:pPr marL="0" indent="0">
              <a:buClr>
                <a:schemeClr val="accent6"/>
              </a:buClr>
              <a:buNone/>
            </a:pPr>
            <a:endParaRPr lang="en-US" sz="1700" b="1" dirty="0"/>
          </a:p>
          <a:p>
            <a:pPr marL="0" indent="0">
              <a:buClr>
                <a:schemeClr val="accent6"/>
              </a:buClr>
              <a:buNone/>
            </a:pPr>
            <a:r>
              <a:rPr lang="en-US" sz="3400" b="1" dirty="0"/>
              <a:t>        “</a:t>
            </a:r>
            <a:r>
              <a:rPr lang="en-US" sz="3400" b="1" dirty="0">
                <a:solidFill>
                  <a:srgbClr val="EAA01A"/>
                </a:solidFill>
              </a:rPr>
              <a:t>WordRake</a:t>
            </a:r>
            <a:r>
              <a:rPr lang="en-US" sz="3400" b="1" dirty="0"/>
              <a:t> is the coolest software at the convention.”</a:t>
            </a:r>
          </a:p>
          <a:p>
            <a:pPr marL="0" indent="0">
              <a:buClr>
                <a:schemeClr val="accent6"/>
              </a:buClr>
              <a:buNone/>
            </a:pPr>
            <a:endParaRPr lang="en-US" sz="3400" b="1" dirty="0"/>
          </a:p>
          <a:p>
            <a:pPr marL="0" indent="0">
              <a:buClr>
                <a:schemeClr val="accent6"/>
              </a:buClr>
              <a:buNone/>
            </a:pPr>
            <a:r>
              <a:rPr lang="en-US" sz="3400" b="1" dirty="0">
                <a:solidFill>
                  <a:srgbClr val="EAA01A"/>
                </a:solidFill>
              </a:rPr>
              <a:t>				overheard by unknown party</a:t>
            </a:r>
          </a:p>
          <a:p>
            <a:pPr marL="0" indent="0">
              <a:buClr>
                <a:schemeClr val="accent6"/>
              </a:buClr>
              <a:buNone/>
            </a:pPr>
            <a:r>
              <a:rPr lang="en-US" sz="3400" b="1" dirty="0">
                <a:solidFill>
                  <a:srgbClr val="EAA01A"/>
                </a:solidFill>
              </a:rPr>
              <a:t>				</a:t>
            </a:r>
            <a:r>
              <a:rPr lang="en-US" sz="3400" b="1" dirty="0"/>
              <a:t>Gaylord National Hotel lobby</a:t>
            </a:r>
          </a:p>
          <a:p>
            <a:pPr marL="0" indent="0">
              <a:buClr>
                <a:schemeClr val="accent6"/>
              </a:buClr>
              <a:buNone/>
            </a:pPr>
            <a:r>
              <a:rPr lang="en-US" sz="3400" b="1" dirty="0"/>
              <a:t>				Washington, D.C.</a:t>
            </a:r>
          </a:p>
          <a:p>
            <a:pPr marL="0" indent="0">
              <a:buClr>
                <a:schemeClr val="accent6"/>
              </a:buClr>
              <a:buNone/>
            </a:pPr>
            <a:endParaRPr lang="en-US" sz="3400" b="1" dirty="0">
              <a:solidFill>
                <a:srgbClr val="EAA01A"/>
              </a:solidFill>
            </a:endParaRPr>
          </a:p>
          <a:p>
            <a:pPr marL="0" indent="0">
              <a:buClr>
                <a:schemeClr val="accent6"/>
              </a:buClr>
              <a:buNone/>
            </a:pPr>
            <a:endParaRPr lang="en-US" sz="3400" b="1" dirty="0"/>
          </a:p>
          <a:p>
            <a:pPr marL="0" indent="0">
              <a:buClr>
                <a:schemeClr val="accent6"/>
              </a:buClr>
              <a:buNone/>
            </a:pPr>
            <a:endParaRPr lang="en-US" sz="3400" b="1" dirty="0"/>
          </a:p>
          <a:p>
            <a:pPr lvl="1">
              <a:buClr>
                <a:schemeClr val="accent6"/>
              </a:buClr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67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-24547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55000" lnSpcReduction="20000"/>
          </a:bodyPr>
          <a:lstStyle/>
          <a:p>
            <a:pPr marL="1828800" lvl="4" indent="0">
              <a:buNone/>
            </a:pPr>
            <a:endParaRPr lang="en-US" dirty="0"/>
          </a:p>
          <a:p>
            <a:pPr marL="1828800" lvl="4" indent="0">
              <a:buNone/>
            </a:pPr>
            <a:r>
              <a:rPr lang="en-US" b="1" dirty="0"/>
              <a:t>		</a:t>
            </a:r>
          </a:p>
          <a:p>
            <a:pPr marL="1828800" lvl="4" indent="0">
              <a:buNone/>
            </a:pPr>
            <a:r>
              <a:rPr lang="en-US" b="1" dirty="0"/>
              <a:t>		</a:t>
            </a:r>
          </a:p>
          <a:p>
            <a:pPr marL="1828800" lvl="4" indent="0">
              <a:buNone/>
            </a:pPr>
            <a:r>
              <a:rPr lang="en-US" sz="3600" b="1" dirty="0"/>
              <a:t>		</a:t>
            </a:r>
            <a:r>
              <a:rPr lang="en-US" sz="5100" b="1" dirty="0"/>
              <a:t>“WordRake is my</a:t>
            </a:r>
          </a:p>
          <a:p>
            <a:pPr marL="1828800" lvl="4" indent="0">
              <a:buNone/>
            </a:pPr>
            <a:r>
              <a:rPr lang="en-US" sz="5100" b="1" dirty="0"/>
              <a:t>		favorite software</a:t>
            </a:r>
            <a:endParaRPr lang="en-US" sz="5100" dirty="0"/>
          </a:p>
          <a:p>
            <a:pPr marL="1828800" lvl="4" indent="0">
              <a:buNone/>
            </a:pPr>
            <a:r>
              <a:rPr lang="en-US" sz="5100" b="1" dirty="0"/>
              <a:t>		of all time.”</a:t>
            </a:r>
          </a:p>
          <a:p>
            <a:pPr marL="1828800" lvl="4" indent="0">
              <a:buNone/>
            </a:pPr>
            <a:endParaRPr lang="en-US" dirty="0"/>
          </a:p>
          <a:p>
            <a:pPr marL="1828800" lvl="4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b="1" dirty="0"/>
              <a:t>				</a:t>
            </a:r>
          </a:p>
          <a:p>
            <a:pPr marL="114300" indent="0">
              <a:buNone/>
            </a:pPr>
            <a:r>
              <a:rPr lang="en-US" sz="5100" b="1" dirty="0">
                <a:solidFill>
                  <a:srgbClr val="EAA01A"/>
                </a:solidFill>
              </a:rPr>
              <a:t>				Randi Mayes</a:t>
            </a:r>
          </a:p>
          <a:p>
            <a:pPr marL="114300" indent="0">
              <a:buNone/>
            </a:pPr>
            <a:r>
              <a:rPr lang="en-US" b="1" dirty="0"/>
              <a:t>				</a:t>
            </a:r>
            <a:r>
              <a:rPr lang="en-US" sz="4500" b="1" dirty="0"/>
              <a:t>Former Executive Director</a:t>
            </a:r>
          </a:p>
          <a:p>
            <a:pPr marL="114300" indent="0">
              <a:buNone/>
            </a:pPr>
            <a:r>
              <a:rPr lang="en-US" sz="4500" b="1" dirty="0"/>
              <a:t>				International Legal</a:t>
            </a:r>
          </a:p>
          <a:p>
            <a:pPr marL="114300" indent="0">
              <a:buNone/>
            </a:pPr>
            <a:r>
              <a:rPr lang="en-US" sz="4500" b="1" dirty="0"/>
              <a:t>				Technology Association</a:t>
            </a:r>
          </a:p>
          <a:p>
            <a:pPr marL="114300" indent="0">
              <a:buNone/>
            </a:pPr>
            <a:endParaRPr lang="en-US" b="1" dirty="0"/>
          </a:p>
          <a:p>
            <a:pPr marL="114300" indent="0">
              <a:buNone/>
            </a:pPr>
            <a:endParaRPr lang="en-US" b="1" dirty="0"/>
          </a:p>
          <a:p>
            <a:pPr marL="114300" indent="0">
              <a:buNone/>
            </a:pPr>
            <a:endParaRPr lang="en-US" sz="2400" b="1" dirty="0"/>
          </a:p>
          <a:p>
            <a:pPr marL="114300" indent="0">
              <a:buNone/>
            </a:pPr>
            <a:r>
              <a:rPr lang="en-US" sz="2400" b="1" dirty="0"/>
              <a:t>		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122057"/>
            <a:ext cx="1861426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49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-27093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/>
              </a:buClr>
            </a:pPr>
            <a:endParaRPr lang="en-US" i="1" dirty="0"/>
          </a:p>
          <a:p>
            <a:pPr>
              <a:buClr>
                <a:schemeClr val="accent6"/>
              </a:buClr>
            </a:pPr>
            <a:r>
              <a:rPr lang="en-US" i="1" dirty="0"/>
              <a:t>           </a:t>
            </a:r>
            <a:r>
              <a:rPr lang="en-US" b="1" i="1" dirty="0"/>
              <a:t>Gary Kinder, WordRake creator</a:t>
            </a:r>
          </a:p>
          <a:p>
            <a:pPr>
              <a:buClr>
                <a:schemeClr val="accent6"/>
              </a:buClr>
            </a:pPr>
            <a:endParaRPr lang="en-US" i="1" dirty="0"/>
          </a:p>
          <a:p>
            <a:pPr>
              <a:buClr>
                <a:schemeClr val="accent6"/>
              </a:buClr>
            </a:pPr>
            <a:r>
              <a:rPr lang="en-US" i="1" dirty="0"/>
              <a:t>           </a:t>
            </a:r>
            <a:r>
              <a:rPr lang="en-US" b="1" i="1" dirty="0"/>
              <a:t>Scott Johns, COO/Mgr. of Technology</a:t>
            </a:r>
          </a:p>
          <a:p>
            <a:pPr>
              <a:buClr>
                <a:schemeClr val="accent6"/>
              </a:buClr>
            </a:pPr>
            <a:endParaRPr lang="en-US" i="1" dirty="0"/>
          </a:p>
          <a:p>
            <a:pPr>
              <a:buClr>
                <a:schemeClr val="accent6"/>
              </a:buClr>
            </a:pPr>
            <a:r>
              <a:rPr lang="en-US" i="1" dirty="0"/>
              <a:t>            </a:t>
            </a:r>
            <a:r>
              <a:rPr lang="en-US" b="1" i="1" dirty="0"/>
              <a:t>Jim Figel, President/CEO</a:t>
            </a:r>
            <a:endParaRPr lang="en-US" b="1" dirty="0"/>
          </a:p>
          <a:p>
            <a:pPr lvl="1">
              <a:buClr>
                <a:schemeClr val="accent6"/>
              </a:buClr>
            </a:pPr>
            <a:endParaRPr lang="en-US" dirty="0"/>
          </a:p>
          <a:p>
            <a:pPr lvl="1">
              <a:buClr>
                <a:schemeClr val="accent6"/>
              </a:buClr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542" y="3012678"/>
            <a:ext cx="1047750" cy="1047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981" y="1759760"/>
            <a:ext cx="1066800" cy="10703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242990"/>
            <a:ext cx="10477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25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57581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/>
              </a:buClr>
            </a:pPr>
            <a:r>
              <a:rPr lang="en-US" b="1" dirty="0"/>
              <a:t>Lawyer</a:t>
            </a:r>
          </a:p>
          <a:p>
            <a:pPr>
              <a:buClr>
                <a:schemeClr val="accent6"/>
              </a:buClr>
            </a:pPr>
            <a:r>
              <a:rPr lang="en-US" b="1" dirty="0"/>
              <a:t>1,000 writing programs</a:t>
            </a:r>
          </a:p>
          <a:p>
            <a:pPr lvl="1">
              <a:buClr>
                <a:schemeClr val="accent6"/>
              </a:buClr>
            </a:pPr>
            <a:r>
              <a:rPr lang="en-US" b="1" dirty="0"/>
              <a:t>WilmerHale, Sidley, Drinker, Skadden, Latham, </a:t>
            </a:r>
          </a:p>
          <a:p>
            <a:pPr marL="457200" lvl="1" indent="0">
              <a:buClr>
                <a:schemeClr val="accent6"/>
              </a:buClr>
              <a:buNone/>
            </a:pPr>
            <a:r>
              <a:rPr lang="en-US" b="1" dirty="0"/>
              <a:t>    Jones Day, </a:t>
            </a:r>
            <a:r>
              <a:rPr lang="en-US" b="1" dirty="0">
                <a:solidFill>
                  <a:srgbClr val="EAA01A"/>
                </a:solidFill>
              </a:rPr>
              <a:t>Davis Graham</a:t>
            </a:r>
            <a:r>
              <a:rPr lang="en-US" b="1" dirty="0"/>
              <a:t>, </a:t>
            </a:r>
            <a:r>
              <a:rPr lang="en-US" b="1" dirty="0">
                <a:solidFill>
                  <a:srgbClr val="EAA01A"/>
                </a:solidFill>
              </a:rPr>
              <a:t>Brownstein Hyatt</a:t>
            </a:r>
          </a:p>
          <a:p>
            <a:pPr lvl="1">
              <a:buClr>
                <a:schemeClr val="accent6"/>
              </a:buClr>
            </a:pPr>
            <a:r>
              <a:rPr lang="en-US" b="1" dirty="0"/>
              <a:t>VISA, KPMG, Microsoft</a:t>
            </a:r>
          </a:p>
          <a:p>
            <a:pPr lvl="1">
              <a:buClr>
                <a:schemeClr val="accent6"/>
              </a:buClr>
            </a:pPr>
            <a:r>
              <a:rPr lang="en-US" b="1" dirty="0"/>
              <a:t>NOAA, Social Security Administration</a:t>
            </a:r>
          </a:p>
          <a:p>
            <a:pPr>
              <a:buClr>
                <a:schemeClr val="accent6"/>
              </a:buClr>
            </a:pPr>
            <a:r>
              <a:rPr lang="en-US" b="1" dirty="0"/>
              <a:t>Former writing expert for ABA</a:t>
            </a:r>
          </a:p>
          <a:p>
            <a:pPr>
              <a:buClr>
                <a:schemeClr val="accent6"/>
              </a:buClr>
            </a:pPr>
            <a:r>
              <a:rPr lang="en-US" b="1" i="1" dirty="0"/>
              <a:t>New York Times </a:t>
            </a:r>
            <a:r>
              <a:rPr lang="en-US" b="1" dirty="0"/>
              <a:t>bestselling author</a:t>
            </a:r>
          </a:p>
          <a:p>
            <a:pPr>
              <a:buClr>
                <a:schemeClr val="accent6"/>
              </a:buClr>
            </a:pPr>
            <a:endParaRPr lang="en-US" b="1" dirty="0"/>
          </a:p>
          <a:p>
            <a:pPr>
              <a:buClr>
                <a:schemeClr val="accent6"/>
              </a:buClr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457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0" indent="0" algn="ctr">
              <a:buClr>
                <a:schemeClr val="accent6"/>
              </a:buClr>
              <a:buNone/>
            </a:pPr>
            <a:r>
              <a:rPr lang="en-US" sz="2800" b="1" dirty="0">
                <a:solidFill>
                  <a:srgbClr val="00FFFF"/>
                </a:solidFill>
              </a:rPr>
              <a:t>Every Law Firm Creates Only One Product:</a:t>
            </a:r>
          </a:p>
          <a:p>
            <a:pPr marL="0" indent="0" algn="ctr">
              <a:buClr>
                <a:schemeClr val="accent6"/>
              </a:buClr>
              <a:buNone/>
            </a:pPr>
            <a:endParaRPr lang="en-US" sz="3000" b="1" dirty="0">
              <a:solidFill>
                <a:srgbClr val="00FFFF"/>
              </a:solidFill>
            </a:endParaRPr>
          </a:p>
          <a:p>
            <a:pPr marL="0" indent="0" algn="ctr">
              <a:buClr>
                <a:schemeClr val="accent6"/>
              </a:buClr>
              <a:buNone/>
            </a:pPr>
            <a:endParaRPr lang="en-US" sz="3000" b="1" dirty="0">
              <a:solidFill>
                <a:srgbClr val="00FFFF"/>
              </a:solidFill>
            </a:endParaRPr>
          </a:p>
          <a:p>
            <a:pPr marL="0" indent="0" algn="ctr">
              <a:buClr>
                <a:schemeClr val="accent6"/>
              </a:buClr>
              <a:buNone/>
            </a:pPr>
            <a:r>
              <a:rPr lang="en-US" sz="4400" b="1" dirty="0">
                <a:solidFill>
                  <a:srgbClr val="EAA01A"/>
                </a:solidFill>
              </a:rPr>
              <a:t>Ideas Conveyed in Writing</a:t>
            </a:r>
            <a:endParaRPr lang="en-US" sz="4400" b="1" dirty="0"/>
          </a:p>
          <a:p>
            <a:endParaRPr lang="en-US" sz="2800" dirty="0"/>
          </a:p>
          <a:p>
            <a:pPr lvl="1">
              <a:buClr>
                <a:schemeClr val="accent6"/>
              </a:buClr>
            </a:pPr>
            <a:endParaRPr lang="en-US" dirty="0"/>
          </a:p>
          <a:p>
            <a:pPr lvl="1">
              <a:buClr>
                <a:schemeClr val="accent6"/>
              </a:buClr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81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lvl="1">
              <a:buClr>
                <a:schemeClr val="accent6"/>
              </a:buClr>
            </a:pPr>
            <a:r>
              <a:rPr lang="en-US" sz="2800" b="1" dirty="0"/>
              <a:t>Writing is the firm’s interface with the rest of the world</a:t>
            </a:r>
          </a:p>
          <a:p>
            <a:pPr lvl="1">
              <a:buClr>
                <a:schemeClr val="accent6"/>
              </a:buClr>
            </a:pPr>
            <a:endParaRPr lang="en-US" sz="2800" b="1" dirty="0"/>
          </a:p>
          <a:p>
            <a:pPr lvl="2">
              <a:buClr>
                <a:schemeClr val="accent6"/>
              </a:buClr>
            </a:pPr>
            <a:r>
              <a:rPr lang="en-US" b="1" dirty="0">
                <a:solidFill>
                  <a:srgbClr val="EAA01A"/>
                </a:solidFill>
              </a:rPr>
              <a:t>contracts</a:t>
            </a:r>
          </a:p>
          <a:p>
            <a:pPr lvl="2">
              <a:buClr>
                <a:schemeClr val="accent6"/>
              </a:buClr>
            </a:pPr>
            <a:r>
              <a:rPr lang="en-US" b="1" dirty="0">
                <a:solidFill>
                  <a:srgbClr val="EAA01A"/>
                </a:solidFill>
              </a:rPr>
              <a:t>briefs</a:t>
            </a:r>
          </a:p>
          <a:p>
            <a:pPr lvl="2">
              <a:buClr>
                <a:schemeClr val="accent6"/>
              </a:buClr>
            </a:pPr>
            <a:r>
              <a:rPr lang="en-US" b="1" dirty="0">
                <a:solidFill>
                  <a:srgbClr val="EAA01A"/>
                </a:solidFill>
              </a:rPr>
              <a:t>memoranda</a:t>
            </a:r>
          </a:p>
          <a:p>
            <a:pPr lvl="2">
              <a:buClr>
                <a:schemeClr val="accent6"/>
              </a:buClr>
            </a:pPr>
            <a:r>
              <a:rPr lang="en-US" b="1" dirty="0">
                <a:solidFill>
                  <a:srgbClr val="EAA01A"/>
                </a:solidFill>
              </a:rPr>
              <a:t>emails</a:t>
            </a:r>
          </a:p>
          <a:p>
            <a:pPr lvl="2">
              <a:buClr>
                <a:schemeClr val="accent6"/>
              </a:buClr>
            </a:pPr>
            <a:r>
              <a:rPr lang="en-US" b="1" dirty="0">
                <a:solidFill>
                  <a:srgbClr val="EAA01A"/>
                </a:solidFill>
              </a:rPr>
              <a:t>letters</a:t>
            </a:r>
          </a:p>
          <a:p>
            <a:pPr lvl="2">
              <a:buClr>
                <a:schemeClr val="accent6"/>
              </a:buClr>
            </a:pPr>
            <a:r>
              <a:rPr lang="en-US" b="1" dirty="0">
                <a:solidFill>
                  <a:srgbClr val="EAA01A"/>
                </a:solidFill>
              </a:rPr>
              <a:t>articles</a:t>
            </a:r>
          </a:p>
          <a:p>
            <a:pPr lvl="2">
              <a:buClr>
                <a:schemeClr val="accent6"/>
              </a:buClr>
            </a:pPr>
            <a:r>
              <a:rPr lang="en-US" b="1" dirty="0">
                <a:solidFill>
                  <a:srgbClr val="EAA01A"/>
                </a:solidFill>
              </a:rPr>
              <a:t>PR materials</a:t>
            </a:r>
            <a:endParaRPr lang="en-US" b="1" dirty="0"/>
          </a:p>
          <a:p>
            <a:endParaRPr lang="en-US" sz="2800" dirty="0"/>
          </a:p>
          <a:p>
            <a:pPr lvl="1">
              <a:buClr>
                <a:schemeClr val="accent6"/>
              </a:buClr>
            </a:pPr>
            <a:endParaRPr lang="en-US" dirty="0"/>
          </a:p>
          <a:p>
            <a:pPr lvl="1">
              <a:buClr>
                <a:schemeClr val="accent6"/>
              </a:buClr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05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Word</a:t>
            </a:r>
            <a:r>
              <a:rPr lang="en-US" dirty="0" err="1">
                <a:solidFill>
                  <a:schemeClr val="accent6"/>
                </a:solidFill>
              </a:rPr>
              <a:t>Rake</a:t>
            </a:r>
            <a:endParaRPr lang="en-US" dirty="0"/>
          </a:p>
        </p:txBody>
      </p:sp>
      <p:pic>
        <p:nvPicPr>
          <p:cNvPr id="4" name="Picture 3" descr="wordrakelogobar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7239000" cy="184741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6"/>
              </a:buClr>
            </a:pPr>
            <a:endParaRPr lang="en-US" sz="2800" b="1" dirty="0"/>
          </a:p>
          <a:p>
            <a:pPr>
              <a:buClr>
                <a:schemeClr val="accent6"/>
              </a:buClr>
            </a:pPr>
            <a:r>
              <a:rPr lang="en-US" sz="2800" b="1" dirty="0"/>
              <a:t>Seven U.S. patents</a:t>
            </a:r>
          </a:p>
          <a:p>
            <a:pPr>
              <a:buClr>
                <a:schemeClr val="accent6"/>
              </a:buClr>
            </a:pPr>
            <a:r>
              <a:rPr lang="en-US" sz="2800" b="1" dirty="0"/>
              <a:t>Only software dedicated to clarity and brevity</a:t>
            </a:r>
          </a:p>
          <a:p>
            <a:pPr>
              <a:buClr>
                <a:schemeClr val="accent6"/>
              </a:buClr>
            </a:pPr>
            <a:r>
              <a:rPr lang="en-US" sz="2800" b="1" dirty="0"/>
              <a:t>Harvard Law School – “Disruptive Innovation”</a:t>
            </a:r>
          </a:p>
          <a:p>
            <a:pPr>
              <a:buClr>
                <a:schemeClr val="accent6"/>
              </a:buClr>
            </a:pPr>
            <a:r>
              <a:rPr lang="en-US" sz="2800" b="1" dirty="0"/>
              <a:t>LexisNexis Pacific – </a:t>
            </a:r>
            <a:r>
              <a:rPr lang="en-US" sz="2800" b="1" dirty="0" err="1"/>
              <a:t>LexisDraft</a:t>
            </a:r>
            <a:r>
              <a:rPr lang="en-US" sz="2800" b="1" dirty="0"/>
              <a:t> Pro</a:t>
            </a:r>
          </a:p>
          <a:p>
            <a:pPr lvl="1">
              <a:buClr>
                <a:schemeClr val="accent6"/>
              </a:buClr>
            </a:pPr>
            <a:endParaRPr lang="en-US" b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5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52327</TotalTime>
  <Words>499</Words>
  <Application>Microsoft Office PowerPoint</Application>
  <PresentationFormat>On-screen Show (4:3)</PresentationFormat>
  <Paragraphs>204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WordRake</vt:lpstr>
      <vt:lpstr>WordRake</vt:lpstr>
      <vt:lpstr>WordRake</vt:lpstr>
      <vt:lpstr>WordRake</vt:lpstr>
      <vt:lpstr>WordRake</vt:lpstr>
      <vt:lpstr>WordRake</vt:lpstr>
      <vt:lpstr>WordRake</vt:lpstr>
      <vt:lpstr>WordRake</vt:lpstr>
      <vt:lpstr>WordRake</vt:lpstr>
      <vt:lpstr>PowerPoint Presentation</vt:lpstr>
      <vt:lpstr>WordRake</vt:lpstr>
      <vt:lpstr>WordRake</vt:lpstr>
      <vt:lpstr>WordRake</vt:lpstr>
      <vt:lpstr>WordRake</vt:lpstr>
      <vt:lpstr>WordRake</vt:lpstr>
      <vt:lpstr>WordRake</vt:lpstr>
      <vt:lpstr>WordRake</vt:lpstr>
      <vt:lpstr>PowerPoint Presentation</vt:lpstr>
      <vt:lpstr>WordRake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WordRake</dc:creator>
  <cp:lastModifiedBy>WordRake</cp:lastModifiedBy>
  <cp:revision>327</cp:revision>
  <cp:lastPrinted>2015-09-30T17:53:58Z</cp:lastPrinted>
  <dcterms:created xsi:type="dcterms:W3CDTF">2012-12-21T05:08:44Z</dcterms:created>
  <dcterms:modified xsi:type="dcterms:W3CDTF">2017-06-20T19:20:23Z</dcterms:modified>
</cp:coreProperties>
</file>